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1"/>
  </p:sldMasterIdLst>
  <p:notesMasterIdLst>
    <p:notesMasterId r:id="rId16"/>
  </p:notesMasterIdLst>
  <p:sldIdLst>
    <p:sldId id="256" r:id="rId2"/>
    <p:sldId id="257" r:id="rId3"/>
    <p:sldId id="258" r:id="rId4"/>
    <p:sldId id="259" r:id="rId5"/>
    <p:sldId id="260" r:id="rId6"/>
    <p:sldId id="261" r:id="rId7"/>
    <p:sldId id="269" r:id="rId8"/>
    <p:sldId id="264" r:id="rId9"/>
    <p:sldId id="262" r:id="rId10"/>
    <p:sldId id="267" r:id="rId11"/>
    <p:sldId id="263" r:id="rId12"/>
    <p:sldId id="266" r:id="rId13"/>
    <p:sldId id="268" r:id="rId14"/>
    <p:sldId id="265" r:id="rId15"/>
  </p:sldIdLst>
  <p:sldSz cx="9144000" cy="5143500" type="screen16x9"/>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68"/>
    <p:restoredTop sz="94640"/>
  </p:normalViewPr>
  <p:slideViewPr>
    <p:cSldViewPr snapToGrid="0">
      <p:cViewPr varScale="1">
        <p:scale>
          <a:sx n="142" d="100"/>
          <a:sy n="142" d="100"/>
        </p:scale>
        <p:origin x="872"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4E1E5D-31DC-4701-B876-6F6F86B6AF9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694975B-04BF-4D0E-9EE1-A1139FA254EB}">
      <dgm:prSet/>
      <dgm:spPr/>
      <dgm:t>
        <a:bodyPr/>
        <a:lstStyle/>
        <a:p>
          <a:pPr>
            <a:lnSpc>
              <a:spcPct val="100000"/>
            </a:lnSpc>
          </a:pPr>
          <a:r>
            <a:rPr lang="en-US"/>
            <a:t>Crowd-sourced Emotional Mutimodal Actors Dataset (Crema-D)</a:t>
          </a:r>
        </a:p>
      </dgm:t>
    </dgm:pt>
    <dgm:pt modelId="{6C1F5613-910D-4099-B13A-DD1A94096664}" type="parTrans" cxnId="{B58A2A72-3531-41A4-8D67-3D34891AC648}">
      <dgm:prSet/>
      <dgm:spPr/>
      <dgm:t>
        <a:bodyPr/>
        <a:lstStyle/>
        <a:p>
          <a:endParaRPr lang="en-US"/>
        </a:p>
      </dgm:t>
    </dgm:pt>
    <dgm:pt modelId="{61828542-B4DF-44F8-A0D7-7BF6EB55746C}" type="sibTrans" cxnId="{B58A2A72-3531-41A4-8D67-3D34891AC648}">
      <dgm:prSet/>
      <dgm:spPr/>
      <dgm:t>
        <a:bodyPr/>
        <a:lstStyle/>
        <a:p>
          <a:endParaRPr lang="en-US"/>
        </a:p>
      </dgm:t>
    </dgm:pt>
    <dgm:pt modelId="{1EF51F33-9F9F-4115-9895-6BD7329925F3}">
      <dgm:prSet/>
      <dgm:spPr/>
      <dgm:t>
        <a:bodyPr/>
        <a:lstStyle/>
        <a:p>
          <a:pPr>
            <a:lnSpc>
              <a:spcPct val="100000"/>
            </a:lnSpc>
          </a:pPr>
          <a:r>
            <a:rPr lang="en-US"/>
            <a:t>Ryerson Audio-Visual Database of Emotional Speech and Song (Ravdess)</a:t>
          </a:r>
        </a:p>
      </dgm:t>
    </dgm:pt>
    <dgm:pt modelId="{976F1E6E-A424-4F1D-927F-32BBBEEACA39}" type="parTrans" cxnId="{D2F0AC7E-8EA1-4B39-BF15-9DF15B88FB70}">
      <dgm:prSet/>
      <dgm:spPr/>
      <dgm:t>
        <a:bodyPr/>
        <a:lstStyle/>
        <a:p>
          <a:endParaRPr lang="en-US"/>
        </a:p>
      </dgm:t>
    </dgm:pt>
    <dgm:pt modelId="{88B41E16-7E6B-473C-90CF-46FC9B74B2C0}" type="sibTrans" cxnId="{D2F0AC7E-8EA1-4B39-BF15-9DF15B88FB70}">
      <dgm:prSet/>
      <dgm:spPr/>
      <dgm:t>
        <a:bodyPr/>
        <a:lstStyle/>
        <a:p>
          <a:endParaRPr lang="en-US"/>
        </a:p>
      </dgm:t>
    </dgm:pt>
    <dgm:pt modelId="{5336B4EC-7CB6-453E-8C07-28892CD8CE2E}">
      <dgm:prSet/>
      <dgm:spPr/>
      <dgm:t>
        <a:bodyPr/>
        <a:lstStyle/>
        <a:p>
          <a:pPr>
            <a:lnSpc>
              <a:spcPct val="100000"/>
            </a:lnSpc>
          </a:pPr>
          <a:r>
            <a:rPr lang="en-US"/>
            <a:t>Surrey Audio-Visual Expressed Emotion (Savee)</a:t>
          </a:r>
        </a:p>
      </dgm:t>
    </dgm:pt>
    <dgm:pt modelId="{898F64F6-2998-4B6A-A4B5-2CC619226816}" type="parTrans" cxnId="{B1D4FB13-A8C5-44A0-88FC-438CD54C848F}">
      <dgm:prSet/>
      <dgm:spPr/>
      <dgm:t>
        <a:bodyPr/>
        <a:lstStyle/>
        <a:p>
          <a:endParaRPr lang="en-US"/>
        </a:p>
      </dgm:t>
    </dgm:pt>
    <dgm:pt modelId="{0A3D3907-2480-42F7-AF44-06C67A935BE6}" type="sibTrans" cxnId="{B1D4FB13-A8C5-44A0-88FC-438CD54C848F}">
      <dgm:prSet/>
      <dgm:spPr/>
      <dgm:t>
        <a:bodyPr/>
        <a:lstStyle/>
        <a:p>
          <a:endParaRPr lang="en-US"/>
        </a:p>
      </dgm:t>
    </dgm:pt>
    <dgm:pt modelId="{888E2807-18BC-4C57-A3D1-6A53EB0C1935}">
      <dgm:prSet/>
      <dgm:spPr/>
      <dgm:t>
        <a:bodyPr/>
        <a:lstStyle/>
        <a:p>
          <a:pPr>
            <a:lnSpc>
              <a:spcPct val="100000"/>
            </a:lnSpc>
          </a:pPr>
          <a:r>
            <a:rPr lang="en-US"/>
            <a:t>Toronto emotional speech set (Tess)</a:t>
          </a:r>
        </a:p>
      </dgm:t>
    </dgm:pt>
    <dgm:pt modelId="{783241B3-E03F-4819-A957-37963E5906D0}" type="parTrans" cxnId="{8A136242-5920-477C-8F25-5C07B0EE0D3C}">
      <dgm:prSet/>
      <dgm:spPr/>
      <dgm:t>
        <a:bodyPr/>
        <a:lstStyle/>
        <a:p>
          <a:endParaRPr lang="en-US"/>
        </a:p>
      </dgm:t>
    </dgm:pt>
    <dgm:pt modelId="{E91085FA-D9C8-47A3-9129-64C638532E7E}" type="sibTrans" cxnId="{8A136242-5920-477C-8F25-5C07B0EE0D3C}">
      <dgm:prSet/>
      <dgm:spPr/>
      <dgm:t>
        <a:bodyPr/>
        <a:lstStyle/>
        <a:p>
          <a:endParaRPr lang="en-US"/>
        </a:p>
      </dgm:t>
    </dgm:pt>
    <dgm:pt modelId="{C9C8013F-FA35-48BC-A009-9A9931070685}" type="pres">
      <dgm:prSet presAssocID="{BE4E1E5D-31DC-4701-B876-6F6F86B6AF98}" presName="root" presStyleCnt="0">
        <dgm:presLayoutVars>
          <dgm:dir/>
          <dgm:resizeHandles val="exact"/>
        </dgm:presLayoutVars>
      </dgm:prSet>
      <dgm:spPr/>
    </dgm:pt>
    <dgm:pt modelId="{A8006E93-D997-4346-BF76-BD697D7E979F}" type="pres">
      <dgm:prSet presAssocID="{C694975B-04BF-4D0E-9EE1-A1139FA254EB}" presName="compNode" presStyleCnt="0"/>
      <dgm:spPr/>
    </dgm:pt>
    <dgm:pt modelId="{934BFD0A-393D-43D6-A836-B4A11DC30416}" type="pres">
      <dgm:prSet presAssocID="{C694975B-04BF-4D0E-9EE1-A1139FA254EB}" presName="bgRect" presStyleLbl="bgShp" presStyleIdx="0" presStyleCnt="4"/>
      <dgm:spPr/>
    </dgm:pt>
    <dgm:pt modelId="{8C7B7438-6BFD-4F7A-B1E6-61B2ED9D0170}" type="pres">
      <dgm:prSet presAssocID="{C694975B-04BF-4D0E-9EE1-A1139FA254E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f"/>
        </a:ext>
      </dgm:extLst>
    </dgm:pt>
    <dgm:pt modelId="{D572C249-F93A-4F4F-8B15-F74D504EF352}" type="pres">
      <dgm:prSet presAssocID="{C694975B-04BF-4D0E-9EE1-A1139FA254EB}" presName="spaceRect" presStyleCnt="0"/>
      <dgm:spPr/>
    </dgm:pt>
    <dgm:pt modelId="{D2CB4A90-D0B2-40B0-99A1-DA8D1E9BBEE5}" type="pres">
      <dgm:prSet presAssocID="{C694975B-04BF-4D0E-9EE1-A1139FA254EB}" presName="parTx" presStyleLbl="revTx" presStyleIdx="0" presStyleCnt="4">
        <dgm:presLayoutVars>
          <dgm:chMax val="0"/>
          <dgm:chPref val="0"/>
        </dgm:presLayoutVars>
      </dgm:prSet>
      <dgm:spPr/>
    </dgm:pt>
    <dgm:pt modelId="{F5AC48FF-72E5-4CE7-968C-406207FC8DFF}" type="pres">
      <dgm:prSet presAssocID="{61828542-B4DF-44F8-A0D7-7BF6EB55746C}" presName="sibTrans" presStyleCnt="0"/>
      <dgm:spPr/>
    </dgm:pt>
    <dgm:pt modelId="{A94E2C70-7B78-4E3B-A2C5-E819BC7F781B}" type="pres">
      <dgm:prSet presAssocID="{1EF51F33-9F9F-4115-9895-6BD7329925F3}" presName="compNode" presStyleCnt="0"/>
      <dgm:spPr/>
    </dgm:pt>
    <dgm:pt modelId="{62660182-EE0C-4361-974B-F84292EE392F}" type="pres">
      <dgm:prSet presAssocID="{1EF51F33-9F9F-4115-9895-6BD7329925F3}" presName="bgRect" presStyleLbl="bgShp" presStyleIdx="1" presStyleCnt="4"/>
      <dgm:spPr/>
    </dgm:pt>
    <dgm:pt modelId="{7F3A0619-E533-4144-8C89-F2F5AF9D1C26}" type="pres">
      <dgm:prSet presAssocID="{1EF51F33-9F9F-4115-9895-6BD7329925F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odcast"/>
        </a:ext>
      </dgm:extLst>
    </dgm:pt>
    <dgm:pt modelId="{F62907AC-3B3F-41BF-97C1-D927483374A6}" type="pres">
      <dgm:prSet presAssocID="{1EF51F33-9F9F-4115-9895-6BD7329925F3}" presName="spaceRect" presStyleCnt="0"/>
      <dgm:spPr/>
    </dgm:pt>
    <dgm:pt modelId="{B4EF8162-F0E8-4A42-B7BA-819F183C86B1}" type="pres">
      <dgm:prSet presAssocID="{1EF51F33-9F9F-4115-9895-6BD7329925F3}" presName="parTx" presStyleLbl="revTx" presStyleIdx="1" presStyleCnt="4">
        <dgm:presLayoutVars>
          <dgm:chMax val="0"/>
          <dgm:chPref val="0"/>
        </dgm:presLayoutVars>
      </dgm:prSet>
      <dgm:spPr/>
    </dgm:pt>
    <dgm:pt modelId="{0E95E007-2815-4892-9FDC-2E69F3002B0B}" type="pres">
      <dgm:prSet presAssocID="{88B41E16-7E6B-473C-90CF-46FC9B74B2C0}" presName="sibTrans" presStyleCnt="0"/>
      <dgm:spPr/>
    </dgm:pt>
    <dgm:pt modelId="{BF4A34F0-08FB-4618-A9B1-6CFA72C66799}" type="pres">
      <dgm:prSet presAssocID="{5336B4EC-7CB6-453E-8C07-28892CD8CE2E}" presName="compNode" presStyleCnt="0"/>
      <dgm:spPr/>
    </dgm:pt>
    <dgm:pt modelId="{1C48D3B9-C11B-4D1A-BF02-45828CEB123E}" type="pres">
      <dgm:prSet presAssocID="{5336B4EC-7CB6-453E-8C07-28892CD8CE2E}" presName="bgRect" presStyleLbl="bgShp" presStyleIdx="2" presStyleCnt="4"/>
      <dgm:spPr/>
    </dgm:pt>
    <dgm:pt modelId="{F1F11F37-B578-427D-ACD9-5B78FDBB9185}" type="pres">
      <dgm:prSet presAssocID="{5336B4EC-7CB6-453E-8C07-28892CD8CE2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rketing"/>
        </a:ext>
      </dgm:extLst>
    </dgm:pt>
    <dgm:pt modelId="{454A32EB-3066-4432-9DF0-946A15498DB4}" type="pres">
      <dgm:prSet presAssocID="{5336B4EC-7CB6-453E-8C07-28892CD8CE2E}" presName="spaceRect" presStyleCnt="0"/>
      <dgm:spPr/>
    </dgm:pt>
    <dgm:pt modelId="{F88BB25C-DCAF-481D-9E31-8F23091173B4}" type="pres">
      <dgm:prSet presAssocID="{5336B4EC-7CB6-453E-8C07-28892CD8CE2E}" presName="parTx" presStyleLbl="revTx" presStyleIdx="2" presStyleCnt="4">
        <dgm:presLayoutVars>
          <dgm:chMax val="0"/>
          <dgm:chPref val="0"/>
        </dgm:presLayoutVars>
      </dgm:prSet>
      <dgm:spPr/>
    </dgm:pt>
    <dgm:pt modelId="{0725FEBD-DB50-4407-ACD8-AC401A574B71}" type="pres">
      <dgm:prSet presAssocID="{0A3D3907-2480-42F7-AF44-06C67A935BE6}" presName="sibTrans" presStyleCnt="0"/>
      <dgm:spPr/>
    </dgm:pt>
    <dgm:pt modelId="{7E0D20C8-08C2-4EB4-AA06-2587E3B0E47E}" type="pres">
      <dgm:prSet presAssocID="{888E2807-18BC-4C57-A3D1-6A53EB0C1935}" presName="compNode" presStyleCnt="0"/>
      <dgm:spPr/>
    </dgm:pt>
    <dgm:pt modelId="{493AE957-4CAE-48A5-A01D-B021ACABE4E8}" type="pres">
      <dgm:prSet presAssocID="{888E2807-18BC-4C57-A3D1-6A53EB0C1935}" presName="bgRect" presStyleLbl="bgShp" presStyleIdx="3" presStyleCnt="4"/>
      <dgm:spPr/>
    </dgm:pt>
    <dgm:pt modelId="{478E102D-C25B-4A74-9782-A92B4A44A120}" type="pres">
      <dgm:prSet presAssocID="{888E2807-18BC-4C57-A3D1-6A53EB0C193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Wedding Rings"/>
        </a:ext>
      </dgm:extLst>
    </dgm:pt>
    <dgm:pt modelId="{2F59B4EE-FDA7-40B2-BEEF-4A969C3639E4}" type="pres">
      <dgm:prSet presAssocID="{888E2807-18BC-4C57-A3D1-6A53EB0C1935}" presName="spaceRect" presStyleCnt="0"/>
      <dgm:spPr/>
    </dgm:pt>
    <dgm:pt modelId="{483EB6A8-A7E5-4341-8FF2-D9DDCE6AC6BB}" type="pres">
      <dgm:prSet presAssocID="{888E2807-18BC-4C57-A3D1-6A53EB0C1935}" presName="parTx" presStyleLbl="revTx" presStyleIdx="3" presStyleCnt="4">
        <dgm:presLayoutVars>
          <dgm:chMax val="0"/>
          <dgm:chPref val="0"/>
        </dgm:presLayoutVars>
      </dgm:prSet>
      <dgm:spPr/>
    </dgm:pt>
  </dgm:ptLst>
  <dgm:cxnLst>
    <dgm:cxn modelId="{B0F4E20B-EBEE-44A1-B57E-2BA8D483148F}" type="presOf" srcId="{1EF51F33-9F9F-4115-9895-6BD7329925F3}" destId="{B4EF8162-F0E8-4A42-B7BA-819F183C86B1}" srcOrd="0" destOrd="0" presId="urn:microsoft.com/office/officeart/2018/2/layout/IconVerticalSolidList"/>
    <dgm:cxn modelId="{B1D4FB13-A8C5-44A0-88FC-438CD54C848F}" srcId="{BE4E1E5D-31DC-4701-B876-6F6F86B6AF98}" destId="{5336B4EC-7CB6-453E-8C07-28892CD8CE2E}" srcOrd="2" destOrd="0" parTransId="{898F64F6-2998-4B6A-A4B5-2CC619226816}" sibTransId="{0A3D3907-2480-42F7-AF44-06C67A935BE6}"/>
    <dgm:cxn modelId="{8C44D61F-EC6F-412A-A31C-AD457D3541FD}" type="presOf" srcId="{5336B4EC-7CB6-453E-8C07-28892CD8CE2E}" destId="{F88BB25C-DCAF-481D-9E31-8F23091173B4}" srcOrd="0" destOrd="0" presId="urn:microsoft.com/office/officeart/2018/2/layout/IconVerticalSolidList"/>
    <dgm:cxn modelId="{8A136242-5920-477C-8F25-5C07B0EE0D3C}" srcId="{BE4E1E5D-31DC-4701-B876-6F6F86B6AF98}" destId="{888E2807-18BC-4C57-A3D1-6A53EB0C1935}" srcOrd="3" destOrd="0" parTransId="{783241B3-E03F-4819-A957-37963E5906D0}" sibTransId="{E91085FA-D9C8-47A3-9129-64C638532E7E}"/>
    <dgm:cxn modelId="{73D71361-5356-4D6C-B8F1-C9022C9A3A5B}" type="presOf" srcId="{888E2807-18BC-4C57-A3D1-6A53EB0C1935}" destId="{483EB6A8-A7E5-4341-8FF2-D9DDCE6AC6BB}" srcOrd="0" destOrd="0" presId="urn:microsoft.com/office/officeart/2018/2/layout/IconVerticalSolidList"/>
    <dgm:cxn modelId="{B58A2A72-3531-41A4-8D67-3D34891AC648}" srcId="{BE4E1E5D-31DC-4701-B876-6F6F86B6AF98}" destId="{C694975B-04BF-4D0E-9EE1-A1139FA254EB}" srcOrd="0" destOrd="0" parTransId="{6C1F5613-910D-4099-B13A-DD1A94096664}" sibTransId="{61828542-B4DF-44F8-A0D7-7BF6EB55746C}"/>
    <dgm:cxn modelId="{D2F0AC7E-8EA1-4B39-BF15-9DF15B88FB70}" srcId="{BE4E1E5D-31DC-4701-B876-6F6F86B6AF98}" destId="{1EF51F33-9F9F-4115-9895-6BD7329925F3}" srcOrd="1" destOrd="0" parTransId="{976F1E6E-A424-4F1D-927F-32BBBEEACA39}" sibTransId="{88B41E16-7E6B-473C-90CF-46FC9B74B2C0}"/>
    <dgm:cxn modelId="{D05B2DA1-07CB-4F52-B4EB-2D8D2112FC5D}" type="presOf" srcId="{BE4E1E5D-31DC-4701-B876-6F6F86B6AF98}" destId="{C9C8013F-FA35-48BC-A009-9A9931070685}" srcOrd="0" destOrd="0" presId="urn:microsoft.com/office/officeart/2018/2/layout/IconVerticalSolidList"/>
    <dgm:cxn modelId="{C9EB39FD-28A1-4B68-ABF4-E5A543EB446C}" type="presOf" srcId="{C694975B-04BF-4D0E-9EE1-A1139FA254EB}" destId="{D2CB4A90-D0B2-40B0-99A1-DA8D1E9BBEE5}" srcOrd="0" destOrd="0" presId="urn:microsoft.com/office/officeart/2018/2/layout/IconVerticalSolidList"/>
    <dgm:cxn modelId="{A1ABE35C-F9E3-4A20-8CEF-A50AA560312C}" type="presParOf" srcId="{C9C8013F-FA35-48BC-A009-9A9931070685}" destId="{A8006E93-D997-4346-BF76-BD697D7E979F}" srcOrd="0" destOrd="0" presId="urn:microsoft.com/office/officeart/2018/2/layout/IconVerticalSolidList"/>
    <dgm:cxn modelId="{E37749F8-8CDB-4F2E-8DE5-D18577623530}" type="presParOf" srcId="{A8006E93-D997-4346-BF76-BD697D7E979F}" destId="{934BFD0A-393D-43D6-A836-B4A11DC30416}" srcOrd="0" destOrd="0" presId="urn:microsoft.com/office/officeart/2018/2/layout/IconVerticalSolidList"/>
    <dgm:cxn modelId="{403E4490-8B08-4934-AE16-B99CE9578FE3}" type="presParOf" srcId="{A8006E93-D997-4346-BF76-BD697D7E979F}" destId="{8C7B7438-6BFD-4F7A-B1E6-61B2ED9D0170}" srcOrd="1" destOrd="0" presId="urn:microsoft.com/office/officeart/2018/2/layout/IconVerticalSolidList"/>
    <dgm:cxn modelId="{C1D3B9C9-BD91-4E84-8996-EB83CFEE7417}" type="presParOf" srcId="{A8006E93-D997-4346-BF76-BD697D7E979F}" destId="{D572C249-F93A-4F4F-8B15-F74D504EF352}" srcOrd="2" destOrd="0" presId="urn:microsoft.com/office/officeart/2018/2/layout/IconVerticalSolidList"/>
    <dgm:cxn modelId="{F6803BE3-6BF7-4E78-933D-6EFE6AD13F44}" type="presParOf" srcId="{A8006E93-D997-4346-BF76-BD697D7E979F}" destId="{D2CB4A90-D0B2-40B0-99A1-DA8D1E9BBEE5}" srcOrd="3" destOrd="0" presId="urn:microsoft.com/office/officeart/2018/2/layout/IconVerticalSolidList"/>
    <dgm:cxn modelId="{FC62E6B3-FF18-4EC8-B320-B6A8D22E8B51}" type="presParOf" srcId="{C9C8013F-FA35-48BC-A009-9A9931070685}" destId="{F5AC48FF-72E5-4CE7-968C-406207FC8DFF}" srcOrd="1" destOrd="0" presId="urn:microsoft.com/office/officeart/2018/2/layout/IconVerticalSolidList"/>
    <dgm:cxn modelId="{0ABA3218-74E3-4B45-B034-128D5C933883}" type="presParOf" srcId="{C9C8013F-FA35-48BC-A009-9A9931070685}" destId="{A94E2C70-7B78-4E3B-A2C5-E819BC7F781B}" srcOrd="2" destOrd="0" presId="urn:microsoft.com/office/officeart/2018/2/layout/IconVerticalSolidList"/>
    <dgm:cxn modelId="{F6771E0C-8057-4CBC-A56F-434B9F5206C7}" type="presParOf" srcId="{A94E2C70-7B78-4E3B-A2C5-E819BC7F781B}" destId="{62660182-EE0C-4361-974B-F84292EE392F}" srcOrd="0" destOrd="0" presId="urn:microsoft.com/office/officeart/2018/2/layout/IconVerticalSolidList"/>
    <dgm:cxn modelId="{9B7E7B3C-9688-4F7B-9E6C-3A693426350A}" type="presParOf" srcId="{A94E2C70-7B78-4E3B-A2C5-E819BC7F781B}" destId="{7F3A0619-E533-4144-8C89-F2F5AF9D1C26}" srcOrd="1" destOrd="0" presId="urn:microsoft.com/office/officeart/2018/2/layout/IconVerticalSolidList"/>
    <dgm:cxn modelId="{90D0E73C-9B3E-4962-A76A-BE47B19DD67B}" type="presParOf" srcId="{A94E2C70-7B78-4E3B-A2C5-E819BC7F781B}" destId="{F62907AC-3B3F-41BF-97C1-D927483374A6}" srcOrd="2" destOrd="0" presId="urn:microsoft.com/office/officeart/2018/2/layout/IconVerticalSolidList"/>
    <dgm:cxn modelId="{E06E01CD-07EE-4129-8B3B-4DB93D9257AB}" type="presParOf" srcId="{A94E2C70-7B78-4E3B-A2C5-E819BC7F781B}" destId="{B4EF8162-F0E8-4A42-B7BA-819F183C86B1}" srcOrd="3" destOrd="0" presId="urn:microsoft.com/office/officeart/2018/2/layout/IconVerticalSolidList"/>
    <dgm:cxn modelId="{DEBC4FBB-DC3F-49A4-9BDD-2F92A7FFCDAF}" type="presParOf" srcId="{C9C8013F-FA35-48BC-A009-9A9931070685}" destId="{0E95E007-2815-4892-9FDC-2E69F3002B0B}" srcOrd="3" destOrd="0" presId="urn:microsoft.com/office/officeart/2018/2/layout/IconVerticalSolidList"/>
    <dgm:cxn modelId="{F6580B38-39E4-4103-87D4-B806FF09BCB3}" type="presParOf" srcId="{C9C8013F-FA35-48BC-A009-9A9931070685}" destId="{BF4A34F0-08FB-4618-A9B1-6CFA72C66799}" srcOrd="4" destOrd="0" presId="urn:microsoft.com/office/officeart/2018/2/layout/IconVerticalSolidList"/>
    <dgm:cxn modelId="{B23EC96C-C612-411D-848B-4449382AFEAE}" type="presParOf" srcId="{BF4A34F0-08FB-4618-A9B1-6CFA72C66799}" destId="{1C48D3B9-C11B-4D1A-BF02-45828CEB123E}" srcOrd="0" destOrd="0" presId="urn:microsoft.com/office/officeart/2018/2/layout/IconVerticalSolidList"/>
    <dgm:cxn modelId="{09BEEC0A-CE15-41CD-BD03-259073329C25}" type="presParOf" srcId="{BF4A34F0-08FB-4618-A9B1-6CFA72C66799}" destId="{F1F11F37-B578-427D-ACD9-5B78FDBB9185}" srcOrd="1" destOrd="0" presId="urn:microsoft.com/office/officeart/2018/2/layout/IconVerticalSolidList"/>
    <dgm:cxn modelId="{C0514595-B1CE-4944-B06D-3F05ECEE9277}" type="presParOf" srcId="{BF4A34F0-08FB-4618-A9B1-6CFA72C66799}" destId="{454A32EB-3066-4432-9DF0-946A15498DB4}" srcOrd="2" destOrd="0" presId="urn:microsoft.com/office/officeart/2018/2/layout/IconVerticalSolidList"/>
    <dgm:cxn modelId="{98BEABC0-6DB3-4E13-AD36-6C65BF38CFB5}" type="presParOf" srcId="{BF4A34F0-08FB-4618-A9B1-6CFA72C66799}" destId="{F88BB25C-DCAF-481D-9E31-8F23091173B4}" srcOrd="3" destOrd="0" presId="urn:microsoft.com/office/officeart/2018/2/layout/IconVerticalSolidList"/>
    <dgm:cxn modelId="{CEFE6737-84F7-4CC8-A306-6AE4CE5A24E3}" type="presParOf" srcId="{C9C8013F-FA35-48BC-A009-9A9931070685}" destId="{0725FEBD-DB50-4407-ACD8-AC401A574B71}" srcOrd="5" destOrd="0" presId="urn:microsoft.com/office/officeart/2018/2/layout/IconVerticalSolidList"/>
    <dgm:cxn modelId="{EDF7C91F-4087-4931-87CA-A321F1D5DBCE}" type="presParOf" srcId="{C9C8013F-FA35-48BC-A009-9A9931070685}" destId="{7E0D20C8-08C2-4EB4-AA06-2587E3B0E47E}" srcOrd="6" destOrd="0" presId="urn:microsoft.com/office/officeart/2018/2/layout/IconVerticalSolidList"/>
    <dgm:cxn modelId="{111491A4-4BAA-47BC-A2B6-3E49154344AE}" type="presParOf" srcId="{7E0D20C8-08C2-4EB4-AA06-2587E3B0E47E}" destId="{493AE957-4CAE-48A5-A01D-B021ACABE4E8}" srcOrd="0" destOrd="0" presId="urn:microsoft.com/office/officeart/2018/2/layout/IconVerticalSolidList"/>
    <dgm:cxn modelId="{9CBB5A0C-B0EB-415F-B888-5FCB528739B7}" type="presParOf" srcId="{7E0D20C8-08C2-4EB4-AA06-2587E3B0E47E}" destId="{478E102D-C25B-4A74-9782-A92B4A44A120}" srcOrd="1" destOrd="0" presId="urn:microsoft.com/office/officeart/2018/2/layout/IconVerticalSolidList"/>
    <dgm:cxn modelId="{1C78618C-42A0-4262-B3DB-560205B55FCB}" type="presParOf" srcId="{7E0D20C8-08C2-4EB4-AA06-2587E3B0E47E}" destId="{2F59B4EE-FDA7-40B2-BEEF-4A969C3639E4}" srcOrd="2" destOrd="0" presId="urn:microsoft.com/office/officeart/2018/2/layout/IconVerticalSolidList"/>
    <dgm:cxn modelId="{426A982C-C426-4D18-B8F8-7BF475DDF2D3}" type="presParOf" srcId="{7E0D20C8-08C2-4EB4-AA06-2587E3B0E47E}" destId="{483EB6A8-A7E5-4341-8FF2-D9DDCE6AC6B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BFD0A-393D-43D6-A836-B4A11DC30416}">
      <dsp:nvSpPr>
        <dsp:cNvPr id="0" name=""/>
        <dsp:cNvSpPr/>
      </dsp:nvSpPr>
      <dsp:spPr>
        <a:xfrm>
          <a:off x="0" y="1417"/>
          <a:ext cx="3999900" cy="7186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7B7438-6BFD-4F7A-B1E6-61B2ED9D0170}">
      <dsp:nvSpPr>
        <dsp:cNvPr id="0" name=""/>
        <dsp:cNvSpPr/>
      </dsp:nvSpPr>
      <dsp:spPr>
        <a:xfrm>
          <a:off x="217390" y="163113"/>
          <a:ext cx="395254" cy="395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CB4A90-D0B2-40B0-99A1-DA8D1E9BBEE5}">
      <dsp:nvSpPr>
        <dsp:cNvPr id="0" name=""/>
        <dsp:cNvSpPr/>
      </dsp:nvSpPr>
      <dsp:spPr>
        <a:xfrm>
          <a:off x="830035" y="1417"/>
          <a:ext cx="3169864" cy="718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7" tIns="76057" rIns="76057" bIns="76057" numCol="1" spcCol="1270" anchor="ctr" anchorCtr="0">
          <a:noAutofit/>
        </a:bodyPr>
        <a:lstStyle/>
        <a:p>
          <a:pPr marL="0" lvl="0" indent="0" algn="l" defTabSz="666750">
            <a:lnSpc>
              <a:spcPct val="100000"/>
            </a:lnSpc>
            <a:spcBef>
              <a:spcPct val="0"/>
            </a:spcBef>
            <a:spcAft>
              <a:spcPct val="35000"/>
            </a:spcAft>
            <a:buNone/>
          </a:pPr>
          <a:r>
            <a:rPr lang="en-US" sz="1500" kern="1200"/>
            <a:t>Crowd-sourced Emotional Mutimodal Actors Dataset (Crema-D)</a:t>
          </a:r>
        </a:p>
      </dsp:txBody>
      <dsp:txXfrm>
        <a:off x="830035" y="1417"/>
        <a:ext cx="3169864" cy="718645"/>
      </dsp:txXfrm>
    </dsp:sp>
    <dsp:sp modelId="{62660182-EE0C-4361-974B-F84292EE392F}">
      <dsp:nvSpPr>
        <dsp:cNvPr id="0" name=""/>
        <dsp:cNvSpPr/>
      </dsp:nvSpPr>
      <dsp:spPr>
        <a:xfrm>
          <a:off x="0" y="899724"/>
          <a:ext cx="3999900" cy="7186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3A0619-E533-4144-8C89-F2F5AF9D1C26}">
      <dsp:nvSpPr>
        <dsp:cNvPr id="0" name=""/>
        <dsp:cNvSpPr/>
      </dsp:nvSpPr>
      <dsp:spPr>
        <a:xfrm>
          <a:off x="217390" y="1061419"/>
          <a:ext cx="395254" cy="395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EF8162-F0E8-4A42-B7BA-819F183C86B1}">
      <dsp:nvSpPr>
        <dsp:cNvPr id="0" name=""/>
        <dsp:cNvSpPr/>
      </dsp:nvSpPr>
      <dsp:spPr>
        <a:xfrm>
          <a:off x="830035" y="899724"/>
          <a:ext cx="3169864" cy="718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7" tIns="76057" rIns="76057" bIns="76057" numCol="1" spcCol="1270" anchor="ctr" anchorCtr="0">
          <a:noAutofit/>
        </a:bodyPr>
        <a:lstStyle/>
        <a:p>
          <a:pPr marL="0" lvl="0" indent="0" algn="l" defTabSz="666750">
            <a:lnSpc>
              <a:spcPct val="100000"/>
            </a:lnSpc>
            <a:spcBef>
              <a:spcPct val="0"/>
            </a:spcBef>
            <a:spcAft>
              <a:spcPct val="35000"/>
            </a:spcAft>
            <a:buNone/>
          </a:pPr>
          <a:r>
            <a:rPr lang="en-US" sz="1500" kern="1200"/>
            <a:t>Ryerson Audio-Visual Database of Emotional Speech and Song (Ravdess)</a:t>
          </a:r>
        </a:p>
      </dsp:txBody>
      <dsp:txXfrm>
        <a:off x="830035" y="899724"/>
        <a:ext cx="3169864" cy="718645"/>
      </dsp:txXfrm>
    </dsp:sp>
    <dsp:sp modelId="{1C48D3B9-C11B-4D1A-BF02-45828CEB123E}">
      <dsp:nvSpPr>
        <dsp:cNvPr id="0" name=""/>
        <dsp:cNvSpPr/>
      </dsp:nvSpPr>
      <dsp:spPr>
        <a:xfrm>
          <a:off x="0" y="1798030"/>
          <a:ext cx="3999900" cy="7186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F11F37-B578-427D-ACD9-5B78FDBB9185}">
      <dsp:nvSpPr>
        <dsp:cNvPr id="0" name=""/>
        <dsp:cNvSpPr/>
      </dsp:nvSpPr>
      <dsp:spPr>
        <a:xfrm>
          <a:off x="217390" y="1959725"/>
          <a:ext cx="395254" cy="395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8BB25C-DCAF-481D-9E31-8F23091173B4}">
      <dsp:nvSpPr>
        <dsp:cNvPr id="0" name=""/>
        <dsp:cNvSpPr/>
      </dsp:nvSpPr>
      <dsp:spPr>
        <a:xfrm>
          <a:off x="830035" y="1798030"/>
          <a:ext cx="3169864" cy="718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7" tIns="76057" rIns="76057" bIns="76057" numCol="1" spcCol="1270" anchor="ctr" anchorCtr="0">
          <a:noAutofit/>
        </a:bodyPr>
        <a:lstStyle/>
        <a:p>
          <a:pPr marL="0" lvl="0" indent="0" algn="l" defTabSz="666750">
            <a:lnSpc>
              <a:spcPct val="100000"/>
            </a:lnSpc>
            <a:spcBef>
              <a:spcPct val="0"/>
            </a:spcBef>
            <a:spcAft>
              <a:spcPct val="35000"/>
            </a:spcAft>
            <a:buNone/>
          </a:pPr>
          <a:r>
            <a:rPr lang="en-US" sz="1500" kern="1200"/>
            <a:t>Surrey Audio-Visual Expressed Emotion (Savee)</a:t>
          </a:r>
        </a:p>
      </dsp:txBody>
      <dsp:txXfrm>
        <a:off x="830035" y="1798030"/>
        <a:ext cx="3169864" cy="718645"/>
      </dsp:txXfrm>
    </dsp:sp>
    <dsp:sp modelId="{493AE957-4CAE-48A5-A01D-B021ACABE4E8}">
      <dsp:nvSpPr>
        <dsp:cNvPr id="0" name=""/>
        <dsp:cNvSpPr/>
      </dsp:nvSpPr>
      <dsp:spPr>
        <a:xfrm>
          <a:off x="0" y="2696336"/>
          <a:ext cx="3999900" cy="7186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8E102D-C25B-4A74-9782-A92B4A44A120}">
      <dsp:nvSpPr>
        <dsp:cNvPr id="0" name=""/>
        <dsp:cNvSpPr/>
      </dsp:nvSpPr>
      <dsp:spPr>
        <a:xfrm>
          <a:off x="217390" y="2858032"/>
          <a:ext cx="395254" cy="395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B6A8-A7E5-4341-8FF2-D9DDCE6AC6BB}">
      <dsp:nvSpPr>
        <dsp:cNvPr id="0" name=""/>
        <dsp:cNvSpPr/>
      </dsp:nvSpPr>
      <dsp:spPr>
        <a:xfrm>
          <a:off x="830035" y="2696336"/>
          <a:ext cx="3169864" cy="718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57" tIns="76057" rIns="76057" bIns="76057" numCol="1" spcCol="1270" anchor="ctr" anchorCtr="0">
          <a:noAutofit/>
        </a:bodyPr>
        <a:lstStyle/>
        <a:p>
          <a:pPr marL="0" lvl="0" indent="0" algn="l" defTabSz="666750">
            <a:lnSpc>
              <a:spcPct val="100000"/>
            </a:lnSpc>
            <a:spcBef>
              <a:spcPct val="0"/>
            </a:spcBef>
            <a:spcAft>
              <a:spcPct val="35000"/>
            </a:spcAft>
            <a:buNone/>
          </a:pPr>
          <a:r>
            <a:rPr lang="en-US" sz="1500" kern="1200"/>
            <a:t>Toronto emotional speech set (Tess)</a:t>
          </a:r>
        </a:p>
      </dsp:txBody>
      <dsp:txXfrm>
        <a:off x="830035" y="2696336"/>
        <a:ext cx="3169864" cy="71864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3c5edc98e4_0_6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3c5edc98e4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3c5edc98e4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3c5edc98e4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3c5edc98e4_0_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3c5edc98e4_0_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3c5edc98e4_0_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3c5edc98e4_0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3c5edc98e4_0_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3c5edc98e4_0_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3c5edc98e4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3c5edc98e4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2283F-758F-3180-06C5-61E6398A6C7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37F1D9C-7F78-0786-7BC6-D4B381A815F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9FBE1F12-933B-36AA-3C4E-EA72FA5800D2}"/>
              </a:ext>
            </a:extLst>
          </p:cNvPr>
          <p:cNvSpPr>
            <a:spLocks noGrp="1"/>
          </p:cNvSpPr>
          <p:nvPr>
            <p:ph type="dt" sz="half" idx="10"/>
          </p:nvPr>
        </p:nvSpPr>
        <p:spPr/>
        <p:txBody>
          <a:bodyPr/>
          <a:lstStyle/>
          <a:p>
            <a:fld id="{8E20C59D-6C49-CA42-A855-3C7528B4BC0E}" type="datetimeFigureOut">
              <a:rPr lang="en-US" smtClean="0"/>
              <a:t>4/30/23</a:t>
            </a:fld>
            <a:endParaRPr lang="en-US"/>
          </a:p>
        </p:txBody>
      </p:sp>
      <p:sp>
        <p:nvSpPr>
          <p:cNvPr id="5" name="Footer Placeholder 4">
            <a:extLst>
              <a:ext uri="{FF2B5EF4-FFF2-40B4-BE49-F238E27FC236}">
                <a16:creationId xmlns:a16="http://schemas.microsoft.com/office/drawing/2014/main" id="{EDFCBA15-11AA-F77E-980B-5A6421F579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8926EB-68E2-293D-8B99-E81F0D46776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3491913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7DED-485E-B424-4A67-F6A78BD221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72EAD1-CEF7-9BE8-09DD-6A8021BF6C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95906C-B7AF-DE31-9678-554AA6ADE3E3}"/>
              </a:ext>
            </a:extLst>
          </p:cNvPr>
          <p:cNvSpPr>
            <a:spLocks noGrp="1"/>
          </p:cNvSpPr>
          <p:nvPr>
            <p:ph type="dt" sz="half" idx="10"/>
          </p:nvPr>
        </p:nvSpPr>
        <p:spPr/>
        <p:txBody>
          <a:bodyPr/>
          <a:lstStyle/>
          <a:p>
            <a:fld id="{8E20C59D-6C49-CA42-A855-3C7528B4BC0E}" type="datetimeFigureOut">
              <a:rPr lang="en-US" smtClean="0"/>
              <a:t>4/30/23</a:t>
            </a:fld>
            <a:endParaRPr lang="en-US"/>
          </a:p>
        </p:txBody>
      </p:sp>
      <p:sp>
        <p:nvSpPr>
          <p:cNvPr id="5" name="Footer Placeholder 4">
            <a:extLst>
              <a:ext uri="{FF2B5EF4-FFF2-40B4-BE49-F238E27FC236}">
                <a16:creationId xmlns:a16="http://schemas.microsoft.com/office/drawing/2014/main" id="{C45D2C6C-73E7-A1C6-71DB-FE187BEDB8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E7F8A9-2F6D-3500-4C27-4F239AE4A3F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9554577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0E15F6-AF4D-2006-3965-8FEF30F104A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95E738-4CDE-B2D1-EA7A-4B3F4CD38412}"/>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4F89A0-717A-5D9C-19D6-E6FED998E3DF}"/>
              </a:ext>
            </a:extLst>
          </p:cNvPr>
          <p:cNvSpPr>
            <a:spLocks noGrp="1"/>
          </p:cNvSpPr>
          <p:nvPr>
            <p:ph type="dt" sz="half" idx="10"/>
          </p:nvPr>
        </p:nvSpPr>
        <p:spPr/>
        <p:txBody>
          <a:bodyPr/>
          <a:lstStyle/>
          <a:p>
            <a:fld id="{8E20C59D-6C49-CA42-A855-3C7528B4BC0E}" type="datetimeFigureOut">
              <a:rPr lang="en-US" smtClean="0"/>
              <a:t>4/30/23</a:t>
            </a:fld>
            <a:endParaRPr lang="en-US"/>
          </a:p>
        </p:txBody>
      </p:sp>
      <p:sp>
        <p:nvSpPr>
          <p:cNvPr id="5" name="Footer Placeholder 4">
            <a:extLst>
              <a:ext uri="{FF2B5EF4-FFF2-40B4-BE49-F238E27FC236}">
                <a16:creationId xmlns:a16="http://schemas.microsoft.com/office/drawing/2014/main" id="{D9C31E16-EF18-2D9D-00B5-384CDA3FD5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F422B-22C3-07B8-85A9-6C2118F11E4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7382765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882746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800279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17BA8-40BD-DC82-CFC6-EF807FBC00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B5A72B-75C5-F109-029D-9DBD68211D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381678-10E7-B179-661A-40D03918C37E}"/>
              </a:ext>
            </a:extLst>
          </p:cNvPr>
          <p:cNvSpPr>
            <a:spLocks noGrp="1"/>
          </p:cNvSpPr>
          <p:nvPr>
            <p:ph type="dt" sz="half" idx="10"/>
          </p:nvPr>
        </p:nvSpPr>
        <p:spPr/>
        <p:txBody>
          <a:bodyPr/>
          <a:lstStyle/>
          <a:p>
            <a:fld id="{8E20C59D-6C49-CA42-A855-3C7528B4BC0E}" type="datetimeFigureOut">
              <a:rPr lang="en-US" smtClean="0"/>
              <a:t>4/30/23</a:t>
            </a:fld>
            <a:endParaRPr lang="en-US"/>
          </a:p>
        </p:txBody>
      </p:sp>
      <p:sp>
        <p:nvSpPr>
          <p:cNvPr id="5" name="Footer Placeholder 4">
            <a:extLst>
              <a:ext uri="{FF2B5EF4-FFF2-40B4-BE49-F238E27FC236}">
                <a16:creationId xmlns:a16="http://schemas.microsoft.com/office/drawing/2014/main" id="{805FCAA7-BCCE-60AA-9C8D-B13F48F7B4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30BC70-7DF8-F2D1-0F56-4C3095C5EC8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4731090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26300-088D-B81B-02D5-37E2FB158EF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05D82F22-F9EA-7496-6CF4-F44224DE5010}"/>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79D69B-CAA9-D9BF-D2A4-B8CBBBAA8510}"/>
              </a:ext>
            </a:extLst>
          </p:cNvPr>
          <p:cNvSpPr>
            <a:spLocks noGrp="1"/>
          </p:cNvSpPr>
          <p:nvPr>
            <p:ph type="dt" sz="half" idx="10"/>
          </p:nvPr>
        </p:nvSpPr>
        <p:spPr/>
        <p:txBody>
          <a:bodyPr/>
          <a:lstStyle/>
          <a:p>
            <a:fld id="{8E20C59D-6C49-CA42-A855-3C7528B4BC0E}" type="datetimeFigureOut">
              <a:rPr lang="en-US" smtClean="0"/>
              <a:t>4/30/23</a:t>
            </a:fld>
            <a:endParaRPr lang="en-US"/>
          </a:p>
        </p:txBody>
      </p:sp>
      <p:sp>
        <p:nvSpPr>
          <p:cNvPr id="5" name="Footer Placeholder 4">
            <a:extLst>
              <a:ext uri="{FF2B5EF4-FFF2-40B4-BE49-F238E27FC236}">
                <a16:creationId xmlns:a16="http://schemas.microsoft.com/office/drawing/2014/main" id="{F2CB65BA-0393-A741-CF8D-DC0C1856B4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EE5FCE-31B5-8E7C-7630-8652CAF8240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6430983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765EC-945B-4C55-3953-A018139390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816C28-66FB-B6FC-508D-27489DA5910C}"/>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96160F0-AE12-31CC-7E65-5A891AB25621}"/>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BC87BF-15FA-6912-47E9-A8F38BD8D195}"/>
              </a:ext>
            </a:extLst>
          </p:cNvPr>
          <p:cNvSpPr>
            <a:spLocks noGrp="1"/>
          </p:cNvSpPr>
          <p:nvPr>
            <p:ph type="dt" sz="half" idx="10"/>
          </p:nvPr>
        </p:nvSpPr>
        <p:spPr/>
        <p:txBody>
          <a:bodyPr/>
          <a:lstStyle/>
          <a:p>
            <a:fld id="{8E20C59D-6C49-CA42-A855-3C7528B4BC0E}" type="datetimeFigureOut">
              <a:rPr lang="en-US" smtClean="0"/>
              <a:t>4/30/23</a:t>
            </a:fld>
            <a:endParaRPr lang="en-US"/>
          </a:p>
        </p:txBody>
      </p:sp>
      <p:sp>
        <p:nvSpPr>
          <p:cNvPr id="6" name="Footer Placeholder 5">
            <a:extLst>
              <a:ext uri="{FF2B5EF4-FFF2-40B4-BE49-F238E27FC236}">
                <a16:creationId xmlns:a16="http://schemas.microsoft.com/office/drawing/2014/main" id="{D2778077-71D1-355E-367C-503379F5B7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8C47FB-8695-CA7B-1678-1ADF13D3731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535539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D7D0A-3DC8-CC9F-7A51-7907E2D93FDC}"/>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849296-0E50-941E-2140-92DB617AA70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E428C18-FF99-07CA-BC6A-2FBE56EFC16F}"/>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7BBBE2-8A78-0041-AC52-7C18563EE0A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8B7EDAF-C632-379B-A347-C5D8DAB6133A}"/>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12B556-AFFE-D265-56BC-3237DBA06600}"/>
              </a:ext>
            </a:extLst>
          </p:cNvPr>
          <p:cNvSpPr>
            <a:spLocks noGrp="1"/>
          </p:cNvSpPr>
          <p:nvPr>
            <p:ph type="dt" sz="half" idx="10"/>
          </p:nvPr>
        </p:nvSpPr>
        <p:spPr/>
        <p:txBody>
          <a:bodyPr/>
          <a:lstStyle/>
          <a:p>
            <a:fld id="{8E20C59D-6C49-CA42-A855-3C7528B4BC0E}" type="datetimeFigureOut">
              <a:rPr lang="en-US" smtClean="0"/>
              <a:t>4/30/23</a:t>
            </a:fld>
            <a:endParaRPr lang="en-US"/>
          </a:p>
        </p:txBody>
      </p:sp>
      <p:sp>
        <p:nvSpPr>
          <p:cNvPr id="8" name="Footer Placeholder 7">
            <a:extLst>
              <a:ext uri="{FF2B5EF4-FFF2-40B4-BE49-F238E27FC236}">
                <a16:creationId xmlns:a16="http://schemas.microsoft.com/office/drawing/2014/main" id="{3319A9DB-8DB3-EE50-427C-DA494860FE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DCBA69-1FE0-C40C-A5B1-F4C414B004F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879203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DAF46-F2C5-37AC-B3B8-AC79BBAFBB9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F4E4F2-F1A4-560A-0742-81FA96E0E5C7}"/>
              </a:ext>
            </a:extLst>
          </p:cNvPr>
          <p:cNvSpPr>
            <a:spLocks noGrp="1"/>
          </p:cNvSpPr>
          <p:nvPr>
            <p:ph type="dt" sz="half" idx="10"/>
          </p:nvPr>
        </p:nvSpPr>
        <p:spPr/>
        <p:txBody>
          <a:bodyPr/>
          <a:lstStyle/>
          <a:p>
            <a:fld id="{8E20C59D-6C49-CA42-A855-3C7528B4BC0E}" type="datetimeFigureOut">
              <a:rPr lang="en-US" smtClean="0"/>
              <a:t>4/30/23</a:t>
            </a:fld>
            <a:endParaRPr lang="en-US"/>
          </a:p>
        </p:txBody>
      </p:sp>
      <p:sp>
        <p:nvSpPr>
          <p:cNvPr id="4" name="Footer Placeholder 3">
            <a:extLst>
              <a:ext uri="{FF2B5EF4-FFF2-40B4-BE49-F238E27FC236}">
                <a16:creationId xmlns:a16="http://schemas.microsoft.com/office/drawing/2014/main" id="{65048F1A-9955-0F81-69AE-1DEAF769EB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03BC87-9974-5E0C-3AAD-9D042A1A7FA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812500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05E9DB-BF45-B134-7F94-0C2758A98062}"/>
              </a:ext>
            </a:extLst>
          </p:cNvPr>
          <p:cNvSpPr>
            <a:spLocks noGrp="1"/>
          </p:cNvSpPr>
          <p:nvPr>
            <p:ph type="dt" sz="half" idx="10"/>
          </p:nvPr>
        </p:nvSpPr>
        <p:spPr/>
        <p:txBody>
          <a:bodyPr/>
          <a:lstStyle/>
          <a:p>
            <a:fld id="{8E20C59D-6C49-CA42-A855-3C7528B4BC0E}" type="datetimeFigureOut">
              <a:rPr lang="en-US" smtClean="0"/>
              <a:t>4/30/23</a:t>
            </a:fld>
            <a:endParaRPr lang="en-US"/>
          </a:p>
        </p:txBody>
      </p:sp>
      <p:sp>
        <p:nvSpPr>
          <p:cNvPr id="3" name="Footer Placeholder 2">
            <a:extLst>
              <a:ext uri="{FF2B5EF4-FFF2-40B4-BE49-F238E27FC236}">
                <a16:creationId xmlns:a16="http://schemas.microsoft.com/office/drawing/2014/main" id="{E1A6CE05-A6BB-4CBC-24F2-E4DBBB2733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247114-BD68-078B-51EE-7E399E8B588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10238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C059B-54E4-06BC-1E23-75E1FA4B17AF}"/>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62858DE-1A5F-5CD9-5493-469755E5C9C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6F0370-6E85-88F5-7911-87344AEFA8D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BD31B37-A5C7-4792-3BB5-6206FBD5C20D}"/>
              </a:ext>
            </a:extLst>
          </p:cNvPr>
          <p:cNvSpPr>
            <a:spLocks noGrp="1"/>
          </p:cNvSpPr>
          <p:nvPr>
            <p:ph type="dt" sz="half" idx="10"/>
          </p:nvPr>
        </p:nvSpPr>
        <p:spPr/>
        <p:txBody>
          <a:bodyPr/>
          <a:lstStyle/>
          <a:p>
            <a:fld id="{8E20C59D-6C49-CA42-A855-3C7528B4BC0E}" type="datetimeFigureOut">
              <a:rPr lang="en-US" smtClean="0"/>
              <a:t>4/30/23</a:t>
            </a:fld>
            <a:endParaRPr lang="en-US"/>
          </a:p>
        </p:txBody>
      </p:sp>
      <p:sp>
        <p:nvSpPr>
          <p:cNvPr id="6" name="Footer Placeholder 5">
            <a:extLst>
              <a:ext uri="{FF2B5EF4-FFF2-40B4-BE49-F238E27FC236}">
                <a16:creationId xmlns:a16="http://schemas.microsoft.com/office/drawing/2014/main" id="{517E0712-562B-B47B-BBB7-06BF5BAA7B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6E1961-C42B-742A-07BB-AFC40C454D5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8421146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37BAB-00A8-A894-D75C-4E15E6249693}"/>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7CA527E-9FD9-472C-2429-3E2F376AC15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7A6D8AA-95D4-1DC2-756A-F8EA8085CF4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1495C4-B7D0-C4FD-2B19-5E2EF35BAC36}"/>
              </a:ext>
            </a:extLst>
          </p:cNvPr>
          <p:cNvSpPr>
            <a:spLocks noGrp="1"/>
          </p:cNvSpPr>
          <p:nvPr>
            <p:ph type="dt" sz="half" idx="10"/>
          </p:nvPr>
        </p:nvSpPr>
        <p:spPr/>
        <p:txBody>
          <a:bodyPr/>
          <a:lstStyle/>
          <a:p>
            <a:fld id="{8E20C59D-6C49-CA42-A855-3C7528B4BC0E}" type="datetimeFigureOut">
              <a:rPr lang="en-US" smtClean="0"/>
              <a:t>4/30/23</a:t>
            </a:fld>
            <a:endParaRPr lang="en-US"/>
          </a:p>
        </p:txBody>
      </p:sp>
      <p:sp>
        <p:nvSpPr>
          <p:cNvPr id="6" name="Footer Placeholder 5">
            <a:extLst>
              <a:ext uri="{FF2B5EF4-FFF2-40B4-BE49-F238E27FC236}">
                <a16:creationId xmlns:a16="http://schemas.microsoft.com/office/drawing/2014/main" id="{68D838C1-615D-731F-32A1-2DC196108D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2A1621-68C0-D6AA-53E5-114D0635085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927763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135605-EF75-CF98-B459-FD9F7821474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7411F6E-9387-B595-62B4-15772CBB5C89}"/>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20E125-CAD7-41C8-2F7A-930B72D8470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E20C59D-6C49-CA42-A855-3C7528B4BC0E}" type="datetimeFigureOut">
              <a:rPr lang="en-US" smtClean="0"/>
              <a:t>4/30/23</a:t>
            </a:fld>
            <a:endParaRPr lang="en-US"/>
          </a:p>
        </p:txBody>
      </p:sp>
      <p:sp>
        <p:nvSpPr>
          <p:cNvPr id="5" name="Footer Placeholder 4">
            <a:extLst>
              <a:ext uri="{FF2B5EF4-FFF2-40B4-BE49-F238E27FC236}">
                <a16:creationId xmlns:a16="http://schemas.microsoft.com/office/drawing/2014/main" id="{72B69FFF-369C-1F3E-3023-0381D0AB2D3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285038-DFCC-98FE-37B5-1260597FB556}"/>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8662966"/>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towardsdatascience.com/cnns-for-audio-classification-6244954665ab" TargetMode="External"/><Relationship Id="rId2" Type="http://schemas.openxmlformats.org/officeDocument/2006/relationships/hyperlink" Target="https://www.youtube.com/watch?v=iCwMQJnKk2c&amp;list=PL-wATfeyAMNqIee7cH3q1bh4QJFAaeNv0&amp;index=2&amp;ab_channel=ValerioVelardo-TheSoundofAI" TargetMode="External"/><Relationship Id="rId1" Type="http://schemas.openxmlformats.org/officeDocument/2006/relationships/slideLayout" Target="../slideLayouts/slideLayout12.xml"/><Relationship Id="rId5" Type="http://schemas.openxmlformats.org/officeDocument/2006/relationships/hyperlink" Target="https://www.kaggle.com/code/lkergalipatak/speech-emotion-recognition-with-cnn/input" TargetMode="External"/><Relationship Id="rId4" Type="http://schemas.openxmlformats.org/officeDocument/2006/relationships/hyperlink" Target="https://devopedia.org/audio-feature-extraction"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slideLayout" Target="../slideLayouts/slideLayout12.xml"/><Relationship Id="rId3" Type="http://schemas.microsoft.com/office/2007/relationships/media" Target="../media/media2.wav"/><Relationship Id="rId7" Type="http://schemas.microsoft.com/office/2007/relationships/media" Target="../media/media4.wav"/><Relationship Id="rId12" Type="http://schemas.openxmlformats.org/officeDocument/2006/relationships/audio" Target="../media/media6.wav"/><Relationship Id="rId2" Type="http://schemas.openxmlformats.org/officeDocument/2006/relationships/audio" Target="../media/media1.wav"/><Relationship Id="rId16" Type="http://schemas.openxmlformats.org/officeDocument/2006/relationships/image" Target="../media/image13.png"/><Relationship Id="rId1" Type="http://schemas.microsoft.com/office/2007/relationships/media" Target="../media/media1.wav"/><Relationship Id="rId6" Type="http://schemas.openxmlformats.org/officeDocument/2006/relationships/audio" Target="../media/media3.wav"/><Relationship Id="rId11" Type="http://schemas.microsoft.com/office/2007/relationships/media" Target="../media/media6.wav"/><Relationship Id="rId5" Type="http://schemas.microsoft.com/office/2007/relationships/media" Target="../media/media3.wav"/><Relationship Id="rId15" Type="http://schemas.openxmlformats.org/officeDocument/2006/relationships/image" Target="../media/image12.png"/><Relationship Id="rId10" Type="http://schemas.openxmlformats.org/officeDocument/2006/relationships/audio" Target="../media/media5.wav"/><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2.xml"/><Relationship Id="rId5" Type="http://schemas.openxmlformats.org/officeDocument/2006/relationships/image" Target="../media/image23.jpeg"/><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8"/>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D618A553-B5BB-412D-A774-6D67704B6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9848F91B-FA65-4A06-A177-8CCF7EBC8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33808" cy="46463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1">
            <a:extLst>
              <a:ext uri="{FF2B5EF4-FFF2-40B4-BE49-F238E27FC236}">
                <a16:creationId xmlns:a16="http://schemas.microsoft.com/office/drawing/2014/main" id="{2D347104-9407-3A06-C08A-FD8987EF82FD}"/>
              </a:ext>
            </a:extLst>
          </p:cNvPr>
          <p:cNvPicPr>
            <a:picLocks noChangeAspect="1"/>
          </p:cNvPicPr>
          <p:nvPr/>
        </p:nvPicPr>
        <p:blipFill rotWithShape="1">
          <a:blip r:embed="rId3">
            <a:alphaModFix amt="30000"/>
          </a:blip>
          <a:srcRect t="4240" r="1" b="18603"/>
          <a:stretch/>
        </p:blipFill>
        <p:spPr>
          <a:xfrm>
            <a:off x="10029" y="10"/>
            <a:ext cx="9123943" cy="4646294"/>
          </a:xfrm>
          <a:prstGeom prst="rect">
            <a:avLst/>
          </a:prstGeom>
        </p:spPr>
      </p:pic>
      <p:sp>
        <p:nvSpPr>
          <p:cNvPr id="70" name="Graphic 14">
            <a:extLst>
              <a:ext uri="{FF2B5EF4-FFF2-40B4-BE49-F238E27FC236}">
                <a16:creationId xmlns:a16="http://schemas.microsoft.com/office/drawing/2014/main" id="{2CF7CF5F-D747-47B3-80B1-8392750446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0" y="-1"/>
            <a:ext cx="2057400" cy="2059965"/>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59" name="Google Shape;59;p13"/>
          <p:cNvSpPr txBox="1">
            <a:spLocks noGrp="1"/>
          </p:cNvSpPr>
          <p:nvPr>
            <p:ph type="ctrTitle"/>
          </p:nvPr>
        </p:nvSpPr>
        <p:spPr>
          <a:xfrm>
            <a:off x="1052724" y="685799"/>
            <a:ext cx="6962835" cy="1946672"/>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800" b="1">
                <a:solidFill>
                  <a:schemeClr val="bg1"/>
                </a:solidFill>
              </a:rPr>
              <a:t>Speech Emotion Recognition</a:t>
            </a:r>
          </a:p>
        </p:txBody>
      </p:sp>
      <p:sp>
        <p:nvSpPr>
          <p:cNvPr id="72" name="Graphic 14">
            <a:extLst>
              <a:ext uri="{FF2B5EF4-FFF2-40B4-BE49-F238E27FC236}">
                <a16:creationId xmlns:a16="http://schemas.microsoft.com/office/drawing/2014/main" id="{820B6604-1FF9-43F5-AC47-3D41CB2F5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86600" y="3083534"/>
            <a:ext cx="2057400" cy="2059966"/>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solidFill>
          <a:ln w="9525" cap="flat">
            <a:noFill/>
            <a:prstDash val="solid"/>
            <a:miter/>
          </a:ln>
        </p:spPr>
        <p:txBody>
          <a:bodyPr rtlCol="0" anchor="ctr"/>
          <a:lstStyle/>
          <a:p>
            <a:endParaRPr lang="en-US"/>
          </a:p>
        </p:txBody>
      </p:sp>
      <p:sp>
        <p:nvSpPr>
          <p:cNvPr id="65" name="Google Shape;60;p13"/>
          <p:cNvSpPr txBox="1">
            <a:spLocks noGrp="1"/>
          </p:cNvSpPr>
          <p:nvPr>
            <p:ph type="subTitle" idx="1"/>
          </p:nvPr>
        </p:nvSpPr>
        <p:spPr>
          <a:xfrm>
            <a:off x="1052724" y="2701527"/>
            <a:ext cx="6962835" cy="1834754"/>
          </a:xfrm>
          <a:prstGeom prst="rect">
            <a:avLst/>
          </a:prstGeom>
        </p:spPr>
        <p:txBody>
          <a:bodyPr spcFirstLastPara="1" lIns="91425" tIns="91425" rIns="91425" bIns="91425" anchorCtr="0">
            <a:normAutofit/>
          </a:bodyPr>
          <a:lstStyle/>
          <a:p>
            <a:pPr marL="0" lvl="0" indent="0" algn="l" rtl="0">
              <a:spcBef>
                <a:spcPts val="0"/>
              </a:spcBef>
              <a:spcAft>
                <a:spcPts val="600"/>
              </a:spcAft>
              <a:buNone/>
            </a:pPr>
            <a:r>
              <a:rPr lang="en-US" sz="1700" b="1" dirty="0">
                <a:solidFill>
                  <a:schemeClr val="bg1"/>
                </a:solidFill>
              </a:rPr>
              <a:t>Team Members:				Team Name: Three Adams</a:t>
            </a:r>
          </a:p>
          <a:p>
            <a:pPr marL="457200" lvl="0" indent="-358140" algn="l" rtl="0">
              <a:spcBef>
                <a:spcPts val="0"/>
              </a:spcBef>
              <a:spcAft>
                <a:spcPts val="600"/>
              </a:spcAft>
              <a:buClr>
                <a:schemeClr val="dk1"/>
              </a:buClr>
              <a:buSzPct val="100000"/>
              <a:buChar char="●"/>
            </a:pPr>
            <a:r>
              <a:rPr lang="en-US" sz="1700" dirty="0">
                <a:solidFill>
                  <a:schemeClr val="bg1"/>
                </a:solidFill>
              </a:rPr>
              <a:t>Vinay </a:t>
            </a:r>
            <a:r>
              <a:rPr lang="en-US" sz="1700" dirty="0" err="1">
                <a:solidFill>
                  <a:schemeClr val="bg1"/>
                </a:solidFill>
              </a:rPr>
              <a:t>Tahiliani</a:t>
            </a:r>
            <a:endParaRPr lang="en-US" sz="1700" dirty="0">
              <a:solidFill>
                <a:schemeClr val="bg1"/>
              </a:solidFill>
            </a:endParaRPr>
          </a:p>
          <a:p>
            <a:pPr marL="457200" lvl="0" indent="-358140" algn="l" rtl="0">
              <a:spcBef>
                <a:spcPts val="0"/>
              </a:spcBef>
              <a:spcAft>
                <a:spcPts val="600"/>
              </a:spcAft>
              <a:buClr>
                <a:schemeClr val="dk1"/>
              </a:buClr>
              <a:buSzPct val="100000"/>
              <a:buChar char="●"/>
            </a:pPr>
            <a:r>
              <a:rPr lang="en-US" sz="1700" dirty="0">
                <a:solidFill>
                  <a:schemeClr val="bg1"/>
                </a:solidFill>
              </a:rPr>
              <a:t>Dheeraj Kumar Sundar</a:t>
            </a:r>
          </a:p>
          <a:p>
            <a:pPr marL="457200" lvl="0" indent="-358140" algn="l" rtl="0">
              <a:spcBef>
                <a:spcPts val="0"/>
              </a:spcBef>
              <a:spcAft>
                <a:spcPts val="600"/>
              </a:spcAft>
              <a:buClr>
                <a:schemeClr val="dk1"/>
              </a:buClr>
              <a:buSzPct val="100000"/>
              <a:buChar char="●"/>
            </a:pPr>
            <a:r>
              <a:rPr lang="en-US" sz="1700" dirty="0">
                <a:solidFill>
                  <a:schemeClr val="bg1"/>
                </a:solidFill>
              </a:rPr>
              <a:t>Neil Patel</a:t>
            </a:r>
          </a:p>
        </p:txBody>
      </p:sp>
      <p:sp>
        <p:nvSpPr>
          <p:cNvPr id="74" name="Rectangle 73">
            <a:extLst>
              <a:ext uri="{FF2B5EF4-FFF2-40B4-BE49-F238E27FC236}">
                <a16:creationId xmlns:a16="http://schemas.microsoft.com/office/drawing/2014/main" id="{D98779F6-5395-4B82-BDCB-4ADF6A5BB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29" y="514347"/>
            <a:ext cx="89154" cy="11628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Graphic 14">
            <a:extLst>
              <a:ext uri="{FF2B5EF4-FFF2-40B4-BE49-F238E27FC236}">
                <a16:creationId xmlns:a16="http://schemas.microsoft.com/office/drawing/2014/main" id="{CE1108CD-786E-4304-9504-9C5AD6482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7086600" y="0"/>
            <a:ext cx="2057400" cy="2059965"/>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78" name="Rectangle 77">
            <a:extLst>
              <a:ext uri="{FF2B5EF4-FFF2-40B4-BE49-F238E27FC236}">
                <a16:creationId xmlns:a16="http://schemas.microsoft.com/office/drawing/2014/main" id="{C70191CD-D48F-4F7A-8077-0380603A2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4846" y="4629150"/>
            <a:ext cx="89154" cy="5143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1393C09-C294-5E4E-5CD6-F153E5F3F4C6}"/>
              </a:ext>
            </a:extLst>
          </p:cNvPr>
          <p:cNvPicPr>
            <a:picLocks noChangeAspect="1"/>
          </p:cNvPicPr>
          <p:nvPr/>
        </p:nvPicPr>
        <p:blipFill>
          <a:blip r:embed="rId4"/>
          <a:stretch>
            <a:fillRect/>
          </a:stretch>
        </p:blipFill>
        <p:spPr>
          <a:xfrm>
            <a:off x="7353881" y="4120867"/>
            <a:ext cx="1343413" cy="134341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90"/>
            <a:ext cx="9144000" cy="5149390"/>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C1E49A-E7B6-2978-08AE-5CB5268F779C}"/>
              </a:ext>
            </a:extLst>
          </p:cNvPr>
          <p:cNvSpPr>
            <a:spLocks noGrp="1"/>
          </p:cNvSpPr>
          <p:nvPr>
            <p:ph type="title"/>
          </p:nvPr>
        </p:nvSpPr>
        <p:spPr>
          <a:xfrm>
            <a:off x="3429000" y="451308"/>
            <a:ext cx="5086350" cy="1004022"/>
          </a:xfrm>
        </p:spPr>
        <p:txBody>
          <a:bodyPr vert="horz" lIns="91440" tIns="45720" rIns="91440" bIns="45720" rtlCol="0" anchor="ctr">
            <a:normAutofit/>
          </a:bodyPr>
          <a:lstStyle/>
          <a:p>
            <a:pPr defTabSz="914400">
              <a:spcBef>
                <a:spcPct val="0"/>
              </a:spcBef>
            </a:pPr>
            <a:r>
              <a:rPr lang="en-US" sz="3400" b="1" dirty="0"/>
              <a:t>Implementation Difficulties</a:t>
            </a:r>
          </a:p>
        </p:txBody>
      </p:sp>
      <p:pic>
        <p:nvPicPr>
          <p:cNvPr id="5" name="Picture 4" descr="Question mark boxes">
            <a:extLst>
              <a:ext uri="{FF2B5EF4-FFF2-40B4-BE49-F238E27FC236}">
                <a16:creationId xmlns:a16="http://schemas.microsoft.com/office/drawing/2014/main" id="{81079E6C-026F-553E-FE32-D35536437612}"/>
              </a:ext>
            </a:extLst>
          </p:cNvPr>
          <p:cNvPicPr>
            <a:picLocks noChangeAspect="1"/>
          </p:cNvPicPr>
          <p:nvPr/>
        </p:nvPicPr>
        <p:blipFill rotWithShape="1">
          <a:blip r:embed="rId2"/>
          <a:srcRect l="37542" r="31661"/>
          <a:stretch/>
        </p:blipFill>
        <p:spPr>
          <a:xfrm>
            <a:off x="20" y="10"/>
            <a:ext cx="2816049" cy="51434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Text Placeholder 2">
            <a:extLst>
              <a:ext uri="{FF2B5EF4-FFF2-40B4-BE49-F238E27FC236}">
                <a16:creationId xmlns:a16="http://schemas.microsoft.com/office/drawing/2014/main" id="{4C7FEA37-EC2D-6DF9-4A50-34840DB368F4}"/>
              </a:ext>
            </a:extLst>
          </p:cNvPr>
          <p:cNvSpPr>
            <a:spLocks noGrp="1"/>
          </p:cNvSpPr>
          <p:nvPr>
            <p:ph type="body" idx="1"/>
          </p:nvPr>
        </p:nvSpPr>
        <p:spPr>
          <a:xfrm>
            <a:off x="3040912" y="1350335"/>
            <a:ext cx="5837274" cy="3530009"/>
          </a:xfrm>
        </p:spPr>
        <p:txBody>
          <a:bodyPr vert="horz" lIns="91440" tIns="45720" rIns="91440" bIns="45720" rtlCol="0" anchor="t">
            <a:normAutofit lnSpcReduction="10000"/>
          </a:bodyPr>
          <a:lstStyle/>
          <a:p>
            <a:pPr indent="-228600" defTabSz="914400">
              <a:spcAft>
                <a:spcPts val="600"/>
              </a:spcAft>
              <a:buFont typeface="Arial" panose="020B0604020202020204" pitchFamily="34" charset="0"/>
              <a:buChar char="•"/>
            </a:pPr>
            <a:r>
              <a:rPr lang="en-US" sz="1600" dirty="0"/>
              <a:t>People might interpret emotions differently because they are subjective. Emotions are a difficult concept to define.</a:t>
            </a:r>
          </a:p>
          <a:p>
            <a:pPr indent="-228600" defTabSz="914400">
              <a:spcAft>
                <a:spcPts val="600"/>
              </a:spcAft>
              <a:buFont typeface="Arial" panose="020B0604020202020204" pitchFamily="34" charset="0"/>
              <a:buChar char="•"/>
            </a:pPr>
            <a:r>
              <a:rPr lang="en-US" sz="1600" dirty="0"/>
              <a:t>It's hard to annotate an audio recording. Should we annotate an entire conversation, a single word, or a sentence? How many different emotions should we be able to identify?</a:t>
            </a:r>
          </a:p>
          <a:p>
            <a:pPr indent="-228600" defTabSz="914400">
              <a:spcAft>
                <a:spcPts val="600"/>
              </a:spcAft>
              <a:buFont typeface="Arial" panose="020B0604020202020204" pitchFamily="34" charset="0"/>
              <a:buChar char="•"/>
            </a:pPr>
            <a:r>
              <a:rPr lang="en-US" sz="1600" dirty="0"/>
              <a:t>Data collection is difficult. The news or movies can provide a wealth of audio information. However, because news reporting must be objective and actors' emotions are imitated, both of them are biased. Finding unbiased, impartial audio recordings is difficult.</a:t>
            </a:r>
          </a:p>
          <a:p>
            <a:pPr indent="-228600" defTabSz="914400">
              <a:spcAft>
                <a:spcPts val="600"/>
              </a:spcAft>
              <a:buFont typeface="Arial" panose="020B0604020202020204" pitchFamily="34" charset="0"/>
              <a:buChar char="•"/>
            </a:pPr>
            <a:r>
              <a:rPr lang="en-US" sz="1600" dirty="0"/>
              <a:t>Data labelling is very time and work-intensive. It takes skilled professionals to listen to the entire audio recording, analyze it, and provide an annotation, as opposed to just laying the boundaries on an image. Due to the subjectivity of the annotation outcome, numerous people have to analyze it.</a:t>
            </a:r>
          </a:p>
        </p:txBody>
      </p:sp>
    </p:spTree>
    <p:extLst>
      <p:ext uri="{BB962C8B-B14F-4D97-AF65-F5344CB8AC3E}">
        <p14:creationId xmlns:p14="http://schemas.microsoft.com/office/powerpoint/2010/main" val="215568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1514104"/>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150876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1227D7-DB46-09C7-D8EA-92AADF40C406}"/>
              </a:ext>
            </a:extLst>
          </p:cNvPr>
          <p:cNvSpPr>
            <a:spLocks noGrp="1"/>
          </p:cNvSpPr>
          <p:nvPr>
            <p:ph type="title"/>
          </p:nvPr>
        </p:nvSpPr>
        <p:spPr>
          <a:xfrm>
            <a:off x="836676" y="411480"/>
            <a:ext cx="7626096" cy="884682"/>
          </a:xfrm>
        </p:spPr>
        <p:txBody>
          <a:bodyPr vert="horz" lIns="91440" tIns="45720" rIns="91440" bIns="45720" rtlCol="0" anchor="ctr">
            <a:normAutofit/>
          </a:bodyPr>
          <a:lstStyle/>
          <a:p>
            <a:pPr defTabSz="914400">
              <a:spcBef>
                <a:spcPct val="0"/>
              </a:spcBef>
            </a:pPr>
            <a:r>
              <a:rPr lang="en-US" sz="3000" b="1" kern="1200">
                <a:solidFill>
                  <a:schemeClr val="tx1"/>
                </a:solidFill>
                <a:latin typeface="+mj-lt"/>
                <a:ea typeface="+mj-ea"/>
                <a:cs typeface="+mj-cs"/>
              </a:rPr>
              <a:t>Methods For Improvement</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569214"/>
            <a:ext cx="96012"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949C5284-9DE2-01D6-12B9-729F91EE0674}"/>
              </a:ext>
            </a:extLst>
          </p:cNvPr>
          <p:cNvSpPr>
            <a:spLocks noGrp="1"/>
          </p:cNvSpPr>
          <p:nvPr>
            <p:ph type="body" idx="1"/>
          </p:nvPr>
        </p:nvSpPr>
        <p:spPr>
          <a:xfrm>
            <a:off x="836676" y="1861457"/>
            <a:ext cx="7626096" cy="2771265"/>
          </a:xfrm>
        </p:spPr>
        <p:txBody>
          <a:bodyPr vert="horz" lIns="91440" tIns="45720" rIns="91440" bIns="45720" rtlCol="0">
            <a:normAutofit/>
          </a:bodyPr>
          <a:lstStyle/>
          <a:p>
            <a:pPr indent="-228600" defTabSz="914400">
              <a:spcAft>
                <a:spcPts val="600"/>
              </a:spcAft>
              <a:buFont typeface="Arial" panose="020B0604020202020204" pitchFamily="34" charset="0"/>
              <a:buChar char="•"/>
            </a:pPr>
            <a:r>
              <a:rPr lang="en-US" sz="1700"/>
              <a:t>After feature engineering, we were able to extract meaningful features from the audio signal. For this project, we have used the ZCR (Zero-crossing rate), RMS (Root mean square), and MFCC (Mel frequency cepstral coefficients).</a:t>
            </a:r>
          </a:p>
          <a:p>
            <a:pPr indent="-228600" defTabSz="914400">
              <a:spcAft>
                <a:spcPts val="600"/>
              </a:spcAft>
              <a:buFont typeface="Arial" panose="020B0604020202020204" pitchFamily="34" charset="0"/>
              <a:buChar char="•"/>
            </a:pPr>
            <a:r>
              <a:rPr lang="en-US" sz="1700"/>
              <a:t>Data augmentation technique to increase the size of the dataset and to make the model generalize better for new test data.</a:t>
            </a:r>
          </a:p>
          <a:p>
            <a:pPr indent="-228600" defTabSz="914400">
              <a:spcAft>
                <a:spcPts val="600"/>
              </a:spcAft>
              <a:buFont typeface="Arial" panose="020B0604020202020204" pitchFamily="34" charset="0"/>
              <a:buChar char="•"/>
            </a:pPr>
            <a:r>
              <a:rPr lang="en-US" sz="1700"/>
              <a:t>Finally, we implemented a CNN model with multiple layers, to learn from the extracted features and to classify the emotions in the audio signals. This allowed the model to learn more complex patterns in the dataset and improve its accuracy to recognize the emotion from a person’s speech</a:t>
            </a:r>
          </a:p>
        </p:txBody>
      </p:sp>
    </p:spTree>
    <p:extLst>
      <p:ext uri="{BB962C8B-B14F-4D97-AF65-F5344CB8AC3E}">
        <p14:creationId xmlns:p14="http://schemas.microsoft.com/office/powerpoint/2010/main" val="1883365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1514104"/>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150876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F107A5-BAD8-14A1-C934-68D55DA14C2E}"/>
              </a:ext>
            </a:extLst>
          </p:cNvPr>
          <p:cNvSpPr>
            <a:spLocks noGrp="1"/>
          </p:cNvSpPr>
          <p:nvPr>
            <p:ph type="title"/>
          </p:nvPr>
        </p:nvSpPr>
        <p:spPr>
          <a:xfrm>
            <a:off x="836676" y="411480"/>
            <a:ext cx="7626096" cy="884682"/>
          </a:xfrm>
        </p:spPr>
        <p:txBody>
          <a:bodyPr vert="horz" lIns="91440" tIns="45720" rIns="91440" bIns="45720" rtlCol="0" anchor="ctr">
            <a:normAutofit/>
          </a:bodyPr>
          <a:lstStyle/>
          <a:p>
            <a:pPr defTabSz="914400">
              <a:spcBef>
                <a:spcPct val="0"/>
              </a:spcBef>
            </a:pPr>
            <a:r>
              <a:rPr lang="en-US" sz="3000" b="1" kern="1200">
                <a:solidFill>
                  <a:schemeClr val="tx1"/>
                </a:solidFill>
                <a:latin typeface="+mj-lt"/>
                <a:ea typeface="+mj-ea"/>
                <a:cs typeface="+mj-cs"/>
              </a:rPr>
              <a:t>Discussion and conclusion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569214"/>
            <a:ext cx="96012"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C15F0E3E-64E7-EA03-B4F4-D576679653BB}"/>
              </a:ext>
            </a:extLst>
          </p:cNvPr>
          <p:cNvSpPr>
            <a:spLocks noGrp="1"/>
          </p:cNvSpPr>
          <p:nvPr>
            <p:ph type="body" idx="1"/>
          </p:nvPr>
        </p:nvSpPr>
        <p:spPr>
          <a:xfrm>
            <a:off x="836676" y="1861457"/>
            <a:ext cx="7626096" cy="2771265"/>
          </a:xfrm>
        </p:spPr>
        <p:txBody>
          <a:bodyPr vert="horz" lIns="91440" tIns="45720" rIns="91440" bIns="45720" rtlCol="0">
            <a:normAutofit/>
          </a:bodyPr>
          <a:lstStyle/>
          <a:p>
            <a:pPr indent="-228600" defTabSz="914400">
              <a:spcAft>
                <a:spcPts val="600"/>
              </a:spcAft>
              <a:buFont typeface="Arial" panose="020B0604020202020204" pitchFamily="34" charset="0"/>
              <a:buChar char="•"/>
            </a:pPr>
            <a:r>
              <a:rPr lang="en-US" sz="1600" dirty="0"/>
              <a:t>The most important step in speech emotion identification is feature engineering, which aids in the extraction of pertinent information from unprocessed audio data. ZCR, RMS, and MFCC are a few of the features that are often used for this task.</a:t>
            </a:r>
          </a:p>
          <a:p>
            <a:pPr marL="114300" indent="-228600" defTabSz="914400">
              <a:spcAft>
                <a:spcPts val="600"/>
              </a:spcAft>
              <a:buFont typeface="Arial" panose="020B0604020202020204" pitchFamily="34" charset="0"/>
              <a:buChar char="•"/>
            </a:pPr>
            <a:endParaRPr lang="en-US" sz="1600" dirty="0"/>
          </a:p>
          <a:p>
            <a:pPr indent="-228600" defTabSz="914400">
              <a:spcAft>
                <a:spcPts val="600"/>
              </a:spcAft>
              <a:buFont typeface="Arial" panose="020B0604020202020204" pitchFamily="34" charset="0"/>
              <a:buChar char="•"/>
            </a:pPr>
            <a:r>
              <a:rPr lang="en-US" sz="1600" dirty="0"/>
              <a:t>Another technique for enhancing the model's performance is data augmentation. We can improve the robustness of the model and minimize overfitting by extracting a wider range of samples from currently available data.</a:t>
            </a:r>
          </a:p>
          <a:p>
            <a:pPr marL="114300" indent="-228600" defTabSz="914400">
              <a:spcAft>
                <a:spcPts val="600"/>
              </a:spcAft>
              <a:buFont typeface="Arial" panose="020B0604020202020204" pitchFamily="34" charset="0"/>
              <a:buChar char="•"/>
            </a:pPr>
            <a:endParaRPr lang="en-US" sz="1600" dirty="0"/>
          </a:p>
          <a:p>
            <a:pPr indent="-228600" defTabSz="914400">
              <a:spcAft>
                <a:spcPts val="600"/>
              </a:spcAft>
              <a:buFont typeface="Arial" panose="020B0604020202020204" pitchFamily="34" charset="0"/>
              <a:buChar char="•"/>
            </a:pPr>
            <a:r>
              <a:rPr lang="en-US" sz="1600" dirty="0"/>
              <a:t>The model performed well, with an overall accuracy of 95%.</a:t>
            </a:r>
          </a:p>
        </p:txBody>
      </p:sp>
    </p:spTree>
    <p:extLst>
      <p:ext uri="{BB962C8B-B14F-4D97-AF65-F5344CB8AC3E}">
        <p14:creationId xmlns:p14="http://schemas.microsoft.com/office/powerpoint/2010/main" val="2099776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1514104"/>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150876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B3A479-E080-29C1-BA7F-3D109778CF00}"/>
              </a:ext>
            </a:extLst>
          </p:cNvPr>
          <p:cNvSpPr>
            <a:spLocks noGrp="1"/>
          </p:cNvSpPr>
          <p:nvPr>
            <p:ph type="title"/>
          </p:nvPr>
        </p:nvSpPr>
        <p:spPr>
          <a:xfrm>
            <a:off x="836676" y="411480"/>
            <a:ext cx="7626096" cy="884682"/>
          </a:xfrm>
        </p:spPr>
        <p:txBody>
          <a:bodyPr vert="horz" lIns="91440" tIns="45720" rIns="91440" bIns="45720" rtlCol="0" anchor="ctr">
            <a:normAutofit/>
          </a:bodyPr>
          <a:lstStyle/>
          <a:p>
            <a:pPr defTabSz="914400">
              <a:spcBef>
                <a:spcPct val="0"/>
              </a:spcBef>
            </a:pPr>
            <a:r>
              <a:rPr lang="en-US" sz="3000" b="1" kern="1200" dirty="0">
                <a:solidFill>
                  <a:schemeClr val="tx1"/>
                </a:solidFill>
                <a:latin typeface="+mj-lt"/>
                <a:ea typeface="+mj-ea"/>
                <a:cs typeface="+mj-cs"/>
              </a:rPr>
              <a:t>Citations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569214"/>
            <a:ext cx="96012"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6242704F-20F1-7AFF-71B5-70605736036F}"/>
              </a:ext>
            </a:extLst>
          </p:cNvPr>
          <p:cNvSpPr>
            <a:spLocks noGrp="1"/>
          </p:cNvSpPr>
          <p:nvPr>
            <p:ph type="body" idx="1"/>
          </p:nvPr>
        </p:nvSpPr>
        <p:spPr>
          <a:xfrm>
            <a:off x="836676" y="1861457"/>
            <a:ext cx="7626096" cy="2771265"/>
          </a:xfrm>
        </p:spPr>
        <p:txBody>
          <a:bodyPr vert="horz" lIns="91440" tIns="45720" rIns="91440" bIns="45720" rtlCol="0">
            <a:normAutofit/>
          </a:bodyPr>
          <a:lstStyle/>
          <a:p>
            <a:pPr indent="-228600" defTabSz="914400">
              <a:buFont typeface="Arial" panose="020B0604020202020204" pitchFamily="34" charset="0"/>
              <a:buChar char="•"/>
            </a:pPr>
            <a:r>
              <a:rPr lang="en-US" sz="1700" dirty="0">
                <a:hlinkClick r:id="rId2"/>
              </a:rPr>
              <a:t>Audio signal Processing for Machine Learning</a:t>
            </a:r>
            <a:endParaRPr lang="en-US" sz="1700" dirty="0"/>
          </a:p>
          <a:p>
            <a:pPr indent="-228600" defTabSz="914400">
              <a:buFont typeface="Arial" panose="020B0604020202020204" pitchFamily="34" charset="0"/>
              <a:buChar char="•"/>
            </a:pPr>
            <a:r>
              <a:rPr lang="en-US" sz="1700" dirty="0">
                <a:hlinkClick r:id="rId3"/>
              </a:rPr>
              <a:t>CNN for Audio Classification</a:t>
            </a:r>
            <a:endParaRPr lang="en-US" sz="1700" dirty="0"/>
          </a:p>
          <a:p>
            <a:pPr indent="-228600" defTabSz="914400">
              <a:buFont typeface="Arial" panose="020B0604020202020204" pitchFamily="34" charset="0"/>
              <a:buChar char="•"/>
            </a:pPr>
            <a:r>
              <a:rPr lang="en-US" sz="1700" dirty="0">
                <a:hlinkClick r:id="rId4"/>
              </a:rPr>
              <a:t>Audio Feature Extraction</a:t>
            </a:r>
            <a:endParaRPr lang="en-US" sz="1700" dirty="0">
              <a:hlinkClick r:id="rId5"/>
            </a:endParaRPr>
          </a:p>
          <a:p>
            <a:pPr indent="-228600" defTabSz="914400">
              <a:buFont typeface="Arial" panose="020B0604020202020204" pitchFamily="34" charset="0"/>
              <a:buChar char="•"/>
            </a:pPr>
            <a:r>
              <a:rPr lang="en-US" sz="1700" dirty="0">
                <a:hlinkClick r:id="rId5"/>
              </a:rPr>
              <a:t>Dataset</a:t>
            </a:r>
            <a:endParaRPr lang="en-US" sz="1700" dirty="0"/>
          </a:p>
        </p:txBody>
      </p:sp>
    </p:spTree>
    <p:extLst>
      <p:ext uri="{BB962C8B-B14F-4D97-AF65-F5344CB8AC3E}">
        <p14:creationId xmlns:p14="http://schemas.microsoft.com/office/powerpoint/2010/main" val="2777151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Magnifying glass on clear background">
            <a:extLst>
              <a:ext uri="{FF2B5EF4-FFF2-40B4-BE49-F238E27FC236}">
                <a16:creationId xmlns:a16="http://schemas.microsoft.com/office/drawing/2014/main" id="{86A5F655-FC2B-02F0-A1C5-0533A00108ED}"/>
              </a:ext>
            </a:extLst>
          </p:cNvPr>
          <p:cNvPicPr>
            <a:picLocks noChangeAspect="1"/>
          </p:cNvPicPr>
          <p:nvPr/>
        </p:nvPicPr>
        <p:blipFill rotWithShape="1">
          <a:blip r:embed="rId2">
            <a:alphaModFix amt="60000"/>
          </a:blip>
          <a:srcRect b="15731"/>
          <a:stretch/>
        </p:blipFill>
        <p:spPr>
          <a:xfrm>
            <a:off x="20" y="10"/>
            <a:ext cx="9143980" cy="5143490"/>
          </a:xfrm>
          <a:prstGeom prst="rect">
            <a:avLst/>
          </a:prstGeom>
        </p:spPr>
      </p:pic>
      <p:sp>
        <p:nvSpPr>
          <p:cNvPr id="2" name="Title 1">
            <a:extLst>
              <a:ext uri="{FF2B5EF4-FFF2-40B4-BE49-F238E27FC236}">
                <a16:creationId xmlns:a16="http://schemas.microsoft.com/office/drawing/2014/main" id="{CC3E5CF0-6302-B92B-5F89-EFCB9D3796AD}"/>
              </a:ext>
            </a:extLst>
          </p:cNvPr>
          <p:cNvSpPr>
            <a:spLocks noGrp="1"/>
          </p:cNvSpPr>
          <p:nvPr>
            <p:ph type="title"/>
          </p:nvPr>
        </p:nvSpPr>
        <p:spPr>
          <a:xfrm>
            <a:off x="628650" y="685801"/>
            <a:ext cx="7886700" cy="2239442"/>
          </a:xfrm>
        </p:spPr>
        <p:txBody>
          <a:bodyPr vert="horz" lIns="91440" tIns="45720" rIns="91440" bIns="45720" rtlCol="0" anchor="b">
            <a:normAutofit/>
          </a:bodyPr>
          <a:lstStyle/>
          <a:p>
            <a:pPr algn="ctr" defTabSz="914400">
              <a:spcBef>
                <a:spcPct val="0"/>
              </a:spcBef>
            </a:pPr>
            <a:r>
              <a:rPr lang="en-US" sz="3900" b="1" dirty="0">
                <a:solidFill>
                  <a:srgbClr val="FFFFFF"/>
                </a:solidFill>
              </a:rPr>
              <a:t>Thank you</a:t>
            </a:r>
          </a:p>
        </p:txBody>
      </p:sp>
    </p:spTree>
    <p:extLst>
      <p:ext uri="{BB962C8B-B14F-4D97-AF65-F5344CB8AC3E}">
        <p14:creationId xmlns:p14="http://schemas.microsoft.com/office/powerpoint/2010/main" val="3548226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4"/>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Google Shape;65;p14"/>
          <p:cNvSpPr txBox="1">
            <a:spLocks noGrp="1"/>
          </p:cNvSpPr>
          <p:nvPr>
            <p:ph type="title"/>
          </p:nvPr>
        </p:nvSpPr>
        <p:spPr>
          <a:xfrm>
            <a:off x="628650" y="273843"/>
            <a:ext cx="3938487" cy="1355479"/>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buSzPts val="990"/>
            </a:pPr>
            <a:r>
              <a:rPr lang="en-US" sz="4400" b="1"/>
              <a:t>Introduction</a:t>
            </a:r>
          </a:p>
        </p:txBody>
      </p:sp>
      <p:sp>
        <p:nvSpPr>
          <p:cNvPr id="66" name="Google Shape;66;p14"/>
          <p:cNvSpPr txBox="1">
            <a:spLocks noGrp="1"/>
          </p:cNvSpPr>
          <p:nvPr>
            <p:ph type="body" idx="1"/>
          </p:nvPr>
        </p:nvSpPr>
        <p:spPr>
          <a:xfrm>
            <a:off x="628650" y="1749972"/>
            <a:ext cx="3464715" cy="2882750"/>
          </a:xfrm>
          <a:prstGeom prst="rect">
            <a:avLst/>
          </a:prstGeom>
        </p:spPr>
        <p:txBody>
          <a:bodyPr spcFirstLastPara="1" vert="horz" lIns="91440" tIns="45720" rIns="91440" bIns="45720" rtlCol="0" anchorCtr="0">
            <a:normAutofit/>
          </a:bodyPr>
          <a:lstStyle/>
          <a:p>
            <a:pPr marL="0" lvl="0" indent="-228600" defTabSz="914400">
              <a:spcBef>
                <a:spcPts val="0"/>
              </a:spcBef>
              <a:spcAft>
                <a:spcPts val="1200"/>
              </a:spcAft>
              <a:buFont typeface="Arial" panose="020B0604020202020204" pitchFamily="34" charset="0"/>
              <a:buChar char="•"/>
            </a:pPr>
            <a:r>
              <a:rPr lang="en-US" sz="1500">
                <a:highlight>
                  <a:srgbClr val="F7F7F8"/>
                </a:highlight>
                <a:sym typeface="Roboto"/>
              </a:rPr>
              <a:t>Speech Emotion Recognition, or SER, involves identifying human emotions and emotional states by analyzing speech patterns. This is based on the idea that voice can convey underlying emotions through variations in tone and pitch. Animals like dogs and horses also rely on this phenomenon to understand human emotions.</a:t>
            </a:r>
            <a:endParaRPr lang="en-US" sz="1500"/>
          </a:p>
        </p:txBody>
      </p:sp>
      <p:pic>
        <p:nvPicPr>
          <p:cNvPr id="67" name="Google Shape;67;p14"/>
          <p:cNvPicPr preferRelativeResize="0"/>
          <p:nvPr/>
        </p:nvPicPr>
        <p:blipFill rotWithShape="1">
          <a:blip r:embed="rId3"/>
          <a:srcRect l="19041" r="29225" b="-1"/>
          <a:stretch/>
        </p:blipFill>
        <p:spPr>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720" b="1" dirty="0"/>
              <a:t>Dataset </a:t>
            </a:r>
            <a:endParaRPr sz="2720" b="1" dirty="0"/>
          </a:p>
        </p:txBody>
      </p:sp>
      <p:sp>
        <p:nvSpPr>
          <p:cNvPr id="74" name="Google Shape;74;p15"/>
          <p:cNvSpPr txBox="1">
            <a:spLocks noGrp="1"/>
          </p:cNvSpPr>
          <p:nvPr>
            <p:ph type="body" idx="2"/>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solidFill>
                <a:srgbClr val="374151"/>
              </a:solidFill>
              <a:latin typeface="Arial"/>
              <a:ea typeface="Arial"/>
              <a:cs typeface="Arial"/>
              <a:sym typeface="Arial"/>
            </a:endParaRPr>
          </a:p>
          <a:p>
            <a:pPr marL="0" lvl="0" indent="0" algn="l" rtl="0">
              <a:spcBef>
                <a:spcPts val="1200"/>
              </a:spcBef>
              <a:spcAft>
                <a:spcPts val="1200"/>
              </a:spcAft>
              <a:buNone/>
            </a:pPr>
            <a:r>
              <a:rPr lang="en">
                <a:solidFill>
                  <a:schemeClr val="dk1"/>
                </a:solidFill>
                <a:latin typeface="Arial"/>
                <a:ea typeface="Arial"/>
                <a:cs typeface="Arial"/>
                <a:sym typeface="Arial"/>
              </a:rPr>
              <a:t>We use the combination of these 4 datasets. They are being created by collecting the recordings of actors performing various emotional expressions and they are being labelled accordingly in their metadata.</a:t>
            </a:r>
            <a:endParaRPr>
              <a:solidFill>
                <a:schemeClr val="dk1"/>
              </a:solidFill>
              <a:latin typeface="Arial"/>
              <a:ea typeface="Arial"/>
              <a:cs typeface="Arial"/>
              <a:sym typeface="Arial"/>
            </a:endParaRPr>
          </a:p>
        </p:txBody>
      </p:sp>
      <p:graphicFrame>
        <p:nvGraphicFramePr>
          <p:cNvPr id="76" name="Google Shape;73;p15">
            <a:extLst>
              <a:ext uri="{FF2B5EF4-FFF2-40B4-BE49-F238E27FC236}">
                <a16:creationId xmlns:a16="http://schemas.microsoft.com/office/drawing/2014/main" id="{6C1FDF84-0E59-9B32-D6BD-19C858C8CBC8}"/>
              </a:ext>
            </a:extLst>
          </p:cNvPr>
          <p:cNvGraphicFramePr/>
          <p:nvPr/>
        </p:nvGraphicFramePr>
        <p:xfrm>
          <a:off x="311700" y="1152475"/>
          <a:ext cx="3999900" cy="341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b="1"/>
              <a:t>Glimpse of the data</a:t>
            </a:r>
          </a:p>
        </p:txBody>
      </p:sp>
      <p:sp>
        <p:nvSpPr>
          <p:cNvPr id="80" name="Google Shape;80;p16"/>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Anger</a:t>
            </a:r>
          </a:p>
          <a:p>
            <a:pPr marL="0" lvl="0" indent="0" algn="l" rtl="0">
              <a:spcBef>
                <a:spcPts val="1200"/>
              </a:spcBef>
              <a:spcAft>
                <a:spcPts val="0"/>
              </a:spcAft>
              <a:buNone/>
            </a:pPr>
            <a:r>
              <a:rPr lang="en-US" dirty="0"/>
              <a:t>Disgust</a:t>
            </a:r>
          </a:p>
          <a:p>
            <a:pPr marL="0" lvl="0" indent="0" algn="l" rtl="0">
              <a:spcBef>
                <a:spcPts val="1200"/>
              </a:spcBef>
              <a:spcAft>
                <a:spcPts val="0"/>
              </a:spcAft>
              <a:buNone/>
            </a:pPr>
            <a:r>
              <a:rPr lang="en-US" dirty="0"/>
              <a:t>Fear</a:t>
            </a:r>
          </a:p>
          <a:p>
            <a:pPr marL="0" lvl="0" indent="0" algn="l" rtl="0">
              <a:spcBef>
                <a:spcPts val="1200"/>
              </a:spcBef>
              <a:spcAft>
                <a:spcPts val="0"/>
              </a:spcAft>
              <a:buNone/>
            </a:pPr>
            <a:r>
              <a:rPr lang="en-US" dirty="0"/>
              <a:t>Happy</a:t>
            </a:r>
          </a:p>
          <a:p>
            <a:pPr marL="0" lvl="0" indent="0" algn="l" rtl="0">
              <a:spcBef>
                <a:spcPts val="1200"/>
              </a:spcBef>
              <a:spcAft>
                <a:spcPts val="0"/>
              </a:spcAft>
              <a:buNone/>
            </a:pPr>
            <a:r>
              <a:rPr lang="en-US" dirty="0"/>
              <a:t>Neutral</a:t>
            </a:r>
          </a:p>
          <a:p>
            <a:pPr marL="0" lvl="0" indent="0" algn="l" rtl="0">
              <a:spcBef>
                <a:spcPts val="1200"/>
              </a:spcBef>
              <a:spcAft>
                <a:spcPts val="0"/>
              </a:spcAft>
              <a:buNone/>
            </a:pPr>
            <a:r>
              <a:rPr lang="en-US" dirty="0"/>
              <a:t>Sad</a:t>
            </a:r>
          </a:p>
          <a:p>
            <a:pPr marL="0" lvl="0" indent="0" algn="l" rtl="0">
              <a:spcBef>
                <a:spcPts val="1200"/>
              </a:spcBef>
              <a:spcAft>
                <a:spcPts val="1200"/>
              </a:spcAft>
              <a:buNone/>
            </a:pPr>
            <a:endParaRPr lang="en-US" dirty="0"/>
          </a:p>
        </p:txBody>
      </p:sp>
      <p:pic>
        <p:nvPicPr>
          <p:cNvPr id="88" name="Google Shape;88;p16"/>
          <p:cNvPicPr preferRelativeResize="0"/>
          <p:nvPr/>
        </p:nvPicPr>
        <p:blipFill>
          <a:blip r:embed="rId15">
            <a:alphaModFix/>
          </a:blip>
          <a:stretch>
            <a:fillRect/>
          </a:stretch>
        </p:blipFill>
        <p:spPr>
          <a:xfrm>
            <a:off x="3607850" y="1301950"/>
            <a:ext cx="4473900" cy="2703225"/>
          </a:xfrm>
          <a:prstGeom prst="rect">
            <a:avLst/>
          </a:prstGeom>
          <a:noFill/>
          <a:ln>
            <a:noFill/>
          </a:ln>
        </p:spPr>
      </p:pic>
      <p:pic>
        <p:nvPicPr>
          <p:cNvPr id="2" name="1001_DFA_ANG_XX.wav">
            <a:hlinkClick r:id="" action="ppaction://media"/>
            <a:extLst>
              <a:ext uri="{FF2B5EF4-FFF2-40B4-BE49-F238E27FC236}">
                <a16:creationId xmlns:a16="http://schemas.microsoft.com/office/drawing/2014/main" id="{25B2E4F9-CCAD-D627-5E1E-56D74053B283}"/>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2207974" y="1160212"/>
            <a:ext cx="539925" cy="539925"/>
          </a:xfrm>
          <a:prstGeom prst="rect">
            <a:avLst/>
          </a:prstGeom>
        </p:spPr>
      </p:pic>
      <p:pic>
        <p:nvPicPr>
          <p:cNvPr id="3" name="1001_DFA_DIS_XX.wav">
            <a:hlinkClick r:id="" action="ppaction://media"/>
            <a:extLst>
              <a:ext uri="{FF2B5EF4-FFF2-40B4-BE49-F238E27FC236}">
                <a16:creationId xmlns:a16="http://schemas.microsoft.com/office/drawing/2014/main" id="{CB275B23-59A3-B2DB-A5B9-C6ADE0D4D159}"/>
              </a:ext>
            </a:extLst>
          </p:cNvPr>
          <p:cNvPicPr>
            <a:picLocks noChangeAspect="1"/>
          </p:cNvPicPr>
          <p:nvPr>
            <a:audioFile r:link="rId4"/>
            <p:extLst>
              <p:ext uri="{DAA4B4D4-6D71-4841-9C94-3DE7FCFB9230}">
                <p14:media xmlns:p14="http://schemas.microsoft.com/office/powerpoint/2010/main" r:embed="rId3"/>
              </p:ext>
            </p:extLst>
          </p:nvPr>
        </p:nvPicPr>
        <p:blipFill>
          <a:blip r:embed="rId16"/>
          <a:stretch>
            <a:fillRect/>
          </a:stretch>
        </p:blipFill>
        <p:spPr>
          <a:xfrm>
            <a:off x="2217361" y="1614111"/>
            <a:ext cx="498475" cy="498475"/>
          </a:xfrm>
          <a:prstGeom prst="rect">
            <a:avLst/>
          </a:prstGeom>
        </p:spPr>
      </p:pic>
      <p:pic>
        <p:nvPicPr>
          <p:cNvPr id="4" name="1001_DFA_FEA_XX.wav">
            <a:hlinkClick r:id="" action="ppaction://media"/>
            <a:extLst>
              <a:ext uri="{FF2B5EF4-FFF2-40B4-BE49-F238E27FC236}">
                <a16:creationId xmlns:a16="http://schemas.microsoft.com/office/drawing/2014/main" id="{1867B81D-BD68-EF03-8AD4-F2111F449D18}"/>
              </a:ext>
            </a:extLst>
          </p:cNvPr>
          <p:cNvPicPr>
            <a:picLocks noChangeAspect="1"/>
          </p:cNvPicPr>
          <p:nvPr>
            <a:audioFile r:link="rId6"/>
            <p:extLst>
              <p:ext uri="{DAA4B4D4-6D71-4841-9C94-3DE7FCFB9230}">
                <p14:media xmlns:p14="http://schemas.microsoft.com/office/powerpoint/2010/main" r:embed="rId5"/>
              </p:ext>
            </p:extLst>
          </p:nvPr>
        </p:nvPicPr>
        <p:blipFill>
          <a:blip r:embed="rId16"/>
          <a:stretch>
            <a:fillRect/>
          </a:stretch>
        </p:blipFill>
        <p:spPr>
          <a:xfrm>
            <a:off x="2217360" y="2010703"/>
            <a:ext cx="498475" cy="498475"/>
          </a:xfrm>
          <a:prstGeom prst="rect">
            <a:avLst/>
          </a:prstGeom>
        </p:spPr>
      </p:pic>
      <p:pic>
        <p:nvPicPr>
          <p:cNvPr id="5" name="1001_DFA_HAP_XX.wav">
            <a:hlinkClick r:id="" action="ppaction://media"/>
            <a:extLst>
              <a:ext uri="{FF2B5EF4-FFF2-40B4-BE49-F238E27FC236}">
                <a16:creationId xmlns:a16="http://schemas.microsoft.com/office/drawing/2014/main" id="{A16EF162-0168-5788-A5CA-54B1A83F338B}"/>
              </a:ext>
            </a:extLst>
          </p:cNvPr>
          <p:cNvPicPr>
            <a:picLocks noChangeAspect="1"/>
          </p:cNvPicPr>
          <p:nvPr>
            <a:audioFile r:link="rId8"/>
            <p:extLst>
              <p:ext uri="{DAA4B4D4-6D71-4841-9C94-3DE7FCFB9230}">
                <p14:media xmlns:p14="http://schemas.microsoft.com/office/powerpoint/2010/main" r:embed="rId7"/>
              </p:ext>
            </p:extLst>
          </p:nvPr>
        </p:nvPicPr>
        <p:blipFill>
          <a:blip r:embed="rId16"/>
          <a:stretch>
            <a:fillRect/>
          </a:stretch>
        </p:blipFill>
        <p:spPr>
          <a:xfrm>
            <a:off x="2175909" y="2350521"/>
            <a:ext cx="539926" cy="539926"/>
          </a:xfrm>
          <a:prstGeom prst="rect">
            <a:avLst/>
          </a:prstGeom>
        </p:spPr>
      </p:pic>
      <p:pic>
        <p:nvPicPr>
          <p:cNvPr id="6" name="1001_DFA_SAD_XX.wav">
            <a:hlinkClick r:id="" action="ppaction://media"/>
            <a:extLst>
              <a:ext uri="{FF2B5EF4-FFF2-40B4-BE49-F238E27FC236}">
                <a16:creationId xmlns:a16="http://schemas.microsoft.com/office/drawing/2014/main" id="{53C52DC2-69E3-4B17-2DF8-A8FCE331E876}"/>
              </a:ext>
            </a:extLst>
          </p:cNvPr>
          <p:cNvPicPr>
            <a:picLocks noChangeAspect="1"/>
          </p:cNvPicPr>
          <p:nvPr>
            <a:audioFile r:link="rId10"/>
            <p:extLst>
              <p:ext uri="{DAA4B4D4-6D71-4841-9C94-3DE7FCFB9230}">
                <p14:media xmlns:p14="http://schemas.microsoft.com/office/powerpoint/2010/main" r:embed="rId9"/>
              </p:ext>
            </p:extLst>
          </p:nvPr>
        </p:nvPicPr>
        <p:blipFill>
          <a:blip r:embed="rId16"/>
          <a:stretch>
            <a:fillRect/>
          </a:stretch>
        </p:blipFill>
        <p:spPr>
          <a:xfrm>
            <a:off x="2175909" y="3256824"/>
            <a:ext cx="539926" cy="539926"/>
          </a:xfrm>
          <a:prstGeom prst="rect">
            <a:avLst/>
          </a:prstGeom>
        </p:spPr>
      </p:pic>
      <p:pic>
        <p:nvPicPr>
          <p:cNvPr id="7" name="1001_DFA_NEU_XX.wav">
            <a:hlinkClick r:id="" action="ppaction://media"/>
            <a:extLst>
              <a:ext uri="{FF2B5EF4-FFF2-40B4-BE49-F238E27FC236}">
                <a16:creationId xmlns:a16="http://schemas.microsoft.com/office/drawing/2014/main" id="{4FEACBE4-3C0E-A3CC-4B2D-8B03F909961D}"/>
              </a:ext>
            </a:extLst>
          </p:cNvPr>
          <p:cNvPicPr>
            <a:picLocks noChangeAspect="1"/>
          </p:cNvPicPr>
          <p:nvPr>
            <a:audioFile r:link="rId12"/>
            <p:extLst>
              <p:ext uri="{DAA4B4D4-6D71-4841-9C94-3DE7FCFB9230}">
                <p14:media xmlns:p14="http://schemas.microsoft.com/office/powerpoint/2010/main" r:embed="rId11"/>
              </p:ext>
            </p:extLst>
          </p:nvPr>
        </p:nvPicPr>
        <p:blipFill>
          <a:blip r:embed="rId16"/>
          <a:stretch>
            <a:fillRect/>
          </a:stretch>
        </p:blipFill>
        <p:spPr>
          <a:xfrm>
            <a:off x="2175909" y="2755777"/>
            <a:ext cx="539926" cy="53992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35"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168" fill="hold"/>
                                        <p:tgtEl>
                                          <p:spTgt spid="4"/>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868" fill="hold"/>
                                        <p:tgtEl>
                                          <p:spTgt spid="5"/>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002" fill="hold"/>
                                        <p:tgtEl>
                                          <p:spTgt spid="6"/>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0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2"/>
                </p:tgtEl>
              </p:cMediaNode>
            </p:audio>
            <p:audio>
              <p:cMediaNode vol="80000">
                <p:cTn id="28" fill="hold" display="0">
                  <p:stCondLst>
                    <p:cond delay="indefinite"/>
                  </p:stCondLst>
                  <p:endCondLst>
                    <p:cond evt="onStopAudio" delay="0">
                      <p:tgtEl>
                        <p:sldTgt/>
                      </p:tgtEl>
                    </p:cond>
                  </p:endCondLst>
                </p:cTn>
                <p:tgtEl>
                  <p:spTgt spid="3"/>
                </p:tgtEl>
              </p:cMediaNode>
            </p:audio>
            <p:audio>
              <p:cMediaNode vol="80000">
                <p:cTn id="29" fill="hold" display="0">
                  <p:stCondLst>
                    <p:cond delay="indefinite"/>
                  </p:stCondLst>
                  <p:endCondLst>
                    <p:cond evt="onStopAudio" delay="0">
                      <p:tgtEl>
                        <p:sldTgt/>
                      </p:tgtEl>
                    </p:cond>
                  </p:endCondLst>
                </p:cTn>
                <p:tgtEl>
                  <p:spTgt spid="4"/>
                </p:tgtEl>
              </p:cMediaNode>
            </p:audio>
            <p:audio>
              <p:cMediaNode vol="80000">
                <p:cTn id="30" fill="hold" display="0">
                  <p:stCondLst>
                    <p:cond delay="indefinite"/>
                  </p:stCondLst>
                  <p:endCondLst>
                    <p:cond evt="onStopAudio" delay="0">
                      <p:tgtEl>
                        <p:sldTgt/>
                      </p:tgtEl>
                    </p:cond>
                  </p:endCondLst>
                </p:cTn>
                <p:tgtEl>
                  <p:spTgt spid="5"/>
                </p:tgtEl>
              </p:cMediaNode>
            </p:audio>
            <p:audio>
              <p:cMediaNode vol="80000">
                <p:cTn id="31" fill="hold" display="0">
                  <p:stCondLst>
                    <p:cond delay="indefinite"/>
                  </p:stCondLst>
                  <p:endCondLst>
                    <p:cond evt="onStopAudio" delay="0">
                      <p:tgtEl>
                        <p:sldTgt/>
                      </p:tgtEl>
                    </p:cond>
                  </p:endCondLst>
                </p:cTn>
                <p:tgtEl>
                  <p:spTgt spid="6"/>
                </p:tgtEl>
              </p:cMediaNode>
            </p:audio>
            <p:audio>
              <p:cMediaNode vol="80000">
                <p:cTn id="32"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2"/>
        <p:cNvGrpSpPr/>
        <p:nvPr/>
      </p:nvGrpSpPr>
      <p:grpSpPr>
        <a:xfrm>
          <a:off x="0" y="0"/>
          <a:ext cx="0" cy="0"/>
          <a:chOff x="0" y="0"/>
          <a:chExt cx="0" cy="0"/>
        </a:xfrm>
      </p:grpSpPr>
      <p:sp useBgFill="1">
        <p:nvSpPr>
          <p:cNvPr id="119" name="Rectangle 111">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Google Shape;93;p17"/>
          <p:cNvSpPr txBox="1">
            <a:spLocks noGrp="1"/>
          </p:cNvSpPr>
          <p:nvPr>
            <p:ph type="title"/>
          </p:nvPr>
        </p:nvSpPr>
        <p:spPr>
          <a:xfrm>
            <a:off x="340850" y="1517332"/>
            <a:ext cx="1852218" cy="2134553"/>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2800" b="1"/>
              <a:t>EDA of Audio</a:t>
            </a:r>
          </a:p>
        </p:txBody>
      </p:sp>
      <p:sp>
        <p:nvSpPr>
          <p:cNvPr id="120" name="Rectangle 113">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891860" y="2544073"/>
            <a:ext cx="1289304"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15">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281912" y="-620425"/>
            <a:ext cx="1286609" cy="643756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462" y="498231"/>
            <a:ext cx="6061974" cy="420025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Google Shape;98;p17"/>
          <p:cNvPicPr preferRelativeResize="0"/>
          <p:nvPr/>
        </p:nvPicPr>
        <p:blipFill>
          <a:blip r:embed="rId3"/>
          <a:stretch>
            <a:fillRect/>
          </a:stretch>
        </p:blipFill>
        <p:spPr>
          <a:xfrm>
            <a:off x="3040688" y="959763"/>
            <a:ext cx="2777490" cy="1298476"/>
          </a:xfrm>
          <a:prstGeom prst="rect">
            <a:avLst/>
          </a:prstGeom>
          <a:noFill/>
        </p:spPr>
      </p:pic>
      <p:pic>
        <p:nvPicPr>
          <p:cNvPr id="96" name="Google Shape;96;p17"/>
          <p:cNvPicPr preferRelativeResize="0"/>
          <p:nvPr/>
        </p:nvPicPr>
        <p:blipFill>
          <a:blip r:embed="rId4"/>
          <a:stretch>
            <a:fillRect/>
          </a:stretch>
        </p:blipFill>
        <p:spPr>
          <a:xfrm>
            <a:off x="5945679" y="959763"/>
            <a:ext cx="2777490" cy="1298476"/>
          </a:xfrm>
          <a:prstGeom prst="rect">
            <a:avLst/>
          </a:prstGeom>
          <a:noFill/>
        </p:spPr>
      </p:pic>
      <p:pic>
        <p:nvPicPr>
          <p:cNvPr id="95" name="Google Shape;95;p17"/>
          <p:cNvPicPr preferRelativeResize="0"/>
          <p:nvPr/>
        </p:nvPicPr>
        <p:blipFill>
          <a:blip r:embed="rId5"/>
          <a:stretch>
            <a:fillRect/>
          </a:stretch>
        </p:blipFill>
        <p:spPr>
          <a:xfrm>
            <a:off x="3040688" y="2977840"/>
            <a:ext cx="2777490" cy="1284588"/>
          </a:xfrm>
          <a:prstGeom prst="rect">
            <a:avLst/>
          </a:prstGeom>
          <a:noFill/>
        </p:spPr>
      </p:pic>
      <p:pic>
        <p:nvPicPr>
          <p:cNvPr id="97" name="Google Shape;97;p17"/>
          <p:cNvPicPr preferRelativeResize="0"/>
          <p:nvPr/>
        </p:nvPicPr>
        <p:blipFill>
          <a:blip r:embed="rId6"/>
          <a:stretch>
            <a:fillRect/>
          </a:stretch>
        </p:blipFill>
        <p:spPr>
          <a:xfrm>
            <a:off x="5949748" y="2988254"/>
            <a:ext cx="2777490" cy="1263757"/>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2"/>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Google Shape;103;p18"/>
          <p:cNvSpPr txBox="1">
            <a:spLocks noGrp="1"/>
          </p:cNvSpPr>
          <p:nvPr>
            <p:ph type="title"/>
          </p:nvPr>
        </p:nvSpPr>
        <p:spPr>
          <a:xfrm>
            <a:off x="628650" y="273843"/>
            <a:ext cx="3938487" cy="1355479"/>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4400" b="1" dirty="0"/>
              <a:t>Data Augmentation</a:t>
            </a:r>
          </a:p>
        </p:txBody>
      </p:sp>
      <p:sp>
        <p:nvSpPr>
          <p:cNvPr id="104" name="Google Shape;104;p18"/>
          <p:cNvSpPr txBox="1">
            <a:spLocks noGrp="1"/>
          </p:cNvSpPr>
          <p:nvPr>
            <p:ph type="body" idx="1"/>
          </p:nvPr>
        </p:nvSpPr>
        <p:spPr>
          <a:xfrm>
            <a:off x="628650" y="1749972"/>
            <a:ext cx="3843440" cy="3306122"/>
          </a:xfrm>
          <a:prstGeom prst="rect">
            <a:avLst/>
          </a:prstGeom>
        </p:spPr>
        <p:txBody>
          <a:bodyPr spcFirstLastPara="1" vert="horz" lIns="91440" tIns="45720" rIns="91440" bIns="45720" rtlCol="0" anchorCtr="0">
            <a:normAutofit/>
          </a:bodyPr>
          <a:lstStyle/>
          <a:p>
            <a:pPr marL="171450" indent="-171450" defTabSz="914400"/>
            <a:r>
              <a:rPr lang="en-US" sz="1400" dirty="0">
                <a:sym typeface="Arial"/>
              </a:rPr>
              <a:t>Data augmentation is a technique that involves generating additional training data by making minor modifications to the original dataset. To create artificial data for audio, we can add noise, alter the timing, modify the pitch and adjust the speed.</a:t>
            </a:r>
          </a:p>
          <a:p>
            <a:pPr marL="457200" lvl="0" indent="-228600" defTabSz="914400">
              <a:spcBef>
                <a:spcPts val="1200"/>
              </a:spcBef>
              <a:spcAft>
                <a:spcPts val="0"/>
              </a:spcAft>
              <a:buClr>
                <a:schemeClr val="dk1"/>
              </a:buClr>
              <a:buSzPts val="1300"/>
              <a:buFont typeface="Arial" panose="020B0604020202020204" pitchFamily="34" charset="0"/>
              <a:buChar char="•"/>
            </a:pPr>
            <a:r>
              <a:rPr lang="en-US" sz="1400" dirty="0">
                <a:sym typeface="Arial"/>
              </a:rPr>
              <a:t>We have made use of </a:t>
            </a:r>
            <a:r>
              <a:rPr lang="en-US" sz="1400" dirty="0" err="1">
                <a:sym typeface="Arial"/>
              </a:rPr>
              <a:t>librosa</a:t>
            </a:r>
            <a:r>
              <a:rPr lang="en-US" sz="1400" dirty="0">
                <a:sym typeface="Arial"/>
              </a:rPr>
              <a:t> package to augment our data</a:t>
            </a:r>
          </a:p>
          <a:p>
            <a:pPr marL="457200" lvl="0" indent="-228600" defTabSz="914400">
              <a:spcBef>
                <a:spcPts val="0"/>
              </a:spcBef>
              <a:spcAft>
                <a:spcPts val="0"/>
              </a:spcAft>
              <a:buClr>
                <a:schemeClr val="dk1"/>
              </a:buClr>
              <a:buSzPts val="1300"/>
              <a:buFont typeface="Arial" panose="020B0604020202020204" pitchFamily="34" charset="0"/>
              <a:buChar char="•"/>
            </a:pPr>
            <a:r>
              <a:rPr lang="en-US" sz="1400" dirty="0">
                <a:sym typeface="Arial"/>
              </a:rPr>
              <a:t>We converted the data into an array and after that added noise and pitch to it.</a:t>
            </a:r>
          </a:p>
          <a:p>
            <a:pPr marL="0" lvl="0" indent="-228600" defTabSz="914400">
              <a:spcBef>
                <a:spcPts val="1200"/>
              </a:spcBef>
              <a:spcAft>
                <a:spcPts val="0"/>
              </a:spcAft>
              <a:buFont typeface="Arial" panose="020B0604020202020204" pitchFamily="34" charset="0"/>
              <a:buChar char="•"/>
            </a:pPr>
            <a:endParaRPr lang="en-US" sz="1400" b="1" dirty="0">
              <a:sym typeface="Arial"/>
            </a:endParaRPr>
          </a:p>
          <a:p>
            <a:pPr marL="171450" indent="-171450" defTabSz="914400">
              <a:spcBef>
                <a:spcPts val="1200"/>
              </a:spcBef>
            </a:pPr>
            <a:r>
              <a:rPr lang="en-US" sz="1400" b="1" dirty="0">
                <a:sym typeface="Arial"/>
              </a:rPr>
              <a:t>Objective: </a:t>
            </a:r>
            <a:r>
              <a:rPr lang="en-US" sz="1400" dirty="0">
                <a:sym typeface="Arial"/>
              </a:rPr>
              <a:t>The objective is to make our model invariant to those perturbations and enhance its ability to generalize.</a:t>
            </a:r>
          </a:p>
          <a:p>
            <a:pPr marL="457200" lvl="0" indent="-228600" defTabSz="914400">
              <a:spcBef>
                <a:spcPts val="1500"/>
              </a:spcBef>
              <a:spcAft>
                <a:spcPts val="1200"/>
              </a:spcAft>
              <a:buFont typeface="Arial" panose="020B0604020202020204" pitchFamily="34" charset="0"/>
              <a:buChar char="•"/>
            </a:pPr>
            <a:endParaRPr lang="en-US" sz="1400" dirty="0">
              <a:sym typeface="Arial"/>
            </a:endParaRPr>
          </a:p>
        </p:txBody>
      </p:sp>
      <p:pic>
        <p:nvPicPr>
          <p:cNvPr id="106" name="Picture 105">
            <a:extLst>
              <a:ext uri="{FF2B5EF4-FFF2-40B4-BE49-F238E27FC236}">
                <a16:creationId xmlns:a16="http://schemas.microsoft.com/office/drawing/2014/main" id="{929EE8E2-AB60-60AA-35AA-6796917DF1C9}"/>
              </a:ext>
            </a:extLst>
          </p:cNvPr>
          <p:cNvPicPr>
            <a:picLocks noChangeAspect="1"/>
          </p:cNvPicPr>
          <p:nvPr/>
        </p:nvPicPr>
        <p:blipFill rotWithShape="1">
          <a:blip r:embed="rId3"/>
          <a:srcRect l="11537" r="39556"/>
          <a:stretch/>
        </p:blipFill>
        <p:spPr>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EBD31-8D4C-0CF2-1F36-A6B23A8C7978}"/>
              </a:ext>
            </a:extLst>
          </p:cNvPr>
          <p:cNvSpPr>
            <a:spLocks noGrp="1"/>
          </p:cNvSpPr>
          <p:nvPr>
            <p:ph type="title"/>
          </p:nvPr>
        </p:nvSpPr>
        <p:spPr/>
        <p:txBody>
          <a:bodyPr>
            <a:normAutofit fontScale="90000"/>
          </a:bodyPr>
          <a:lstStyle/>
          <a:p>
            <a:r>
              <a:rPr lang="en-US" b="1" dirty="0"/>
              <a:t>Model Architecture</a:t>
            </a:r>
          </a:p>
        </p:txBody>
      </p:sp>
      <p:pic>
        <p:nvPicPr>
          <p:cNvPr id="1026" name="Picture 2">
            <a:extLst>
              <a:ext uri="{FF2B5EF4-FFF2-40B4-BE49-F238E27FC236}">
                <a16:creationId xmlns:a16="http://schemas.microsoft.com/office/drawing/2014/main" id="{0F797FED-82B2-924B-5006-BEB5AFABC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289" y="979639"/>
            <a:ext cx="8072012" cy="4163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913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alendar&#10;&#10;Description automatically generated">
            <a:extLst>
              <a:ext uri="{FF2B5EF4-FFF2-40B4-BE49-F238E27FC236}">
                <a16:creationId xmlns:a16="http://schemas.microsoft.com/office/drawing/2014/main" id="{0E1B6C79-E47B-86A9-0CA3-AF7D4C2043F4}"/>
              </a:ext>
            </a:extLst>
          </p:cNvPr>
          <p:cNvPicPr>
            <a:picLocks noChangeAspect="1"/>
          </p:cNvPicPr>
          <p:nvPr/>
        </p:nvPicPr>
        <p:blipFill>
          <a:blip r:embed="rId2"/>
          <a:stretch>
            <a:fillRect/>
          </a:stretch>
        </p:blipFill>
        <p:spPr>
          <a:xfrm>
            <a:off x="78865" y="1041991"/>
            <a:ext cx="5458335" cy="3650659"/>
          </a:xfrm>
          <a:prstGeom prst="rect">
            <a:avLst/>
          </a:prstGeom>
        </p:spPr>
      </p:pic>
      <p:pic>
        <p:nvPicPr>
          <p:cNvPr id="7" name="Picture 6" descr="Chart, line chart&#10;&#10;Description automatically generated">
            <a:extLst>
              <a:ext uri="{FF2B5EF4-FFF2-40B4-BE49-F238E27FC236}">
                <a16:creationId xmlns:a16="http://schemas.microsoft.com/office/drawing/2014/main" id="{88F9D433-B43C-C631-949F-B39A101D52FB}"/>
              </a:ext>
            </a:extLst>
          </p:cNvPr>
          <p:cNvPicPr>
            <a:picLocks noChangeAspect="1"/>
          </p:cNvPicPr>
          <p:nvPr/>
        </p:nvPicPr>
        <p:blipFill>
          <a:blip r:embed="rId3"/>
          <a:stretch>
            <a:fillRect/>
          </a:stretch>
        </p:blipFill>
        <p:spPr>
          <a:xfrm>
            <a:off x="5608637" y="1190847"/>
            <a:ext cx="3377245" cy="1560291"/>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4868A626-65F0-A158-8022-CD3681D441CC}"/>
              </a:ext>
            </a:extLst>
          </p:cNvPr>
          <p:cNvPicPr>
            <a:picLocks noChangeAspect="1"/>
          </p:cNvPicPr>
          <p:nvPr/>
        </p:nvPicPr>
        <p:blipFill>
          <a:blip r:embed="rId4"/>
          <a:stretch>
            <a:fillRect/>
          </a:stretch>
        </p:blipFill>
        <p:spPr>
          <a:xfrm>
            <a:off x="5608638" y="2822575"/>
            <a:ext cx="2903538" cy="457200"/>
          </a:xfrm>
          <a:prstGeom prst="rect">
            <a:avLst/>
          </a:prstGeom>
        </p:spPr>
      </p:pic>
      <p:pic>
        <p:nvPicPr>
          <p:cNvPr id="5" name="Picture 4" descr="Chart, line chart&#10;&#10;Description automatically generated">
            <a:extLst>
              <a:ext uri="{FF2B5EF4-FFF2-40B4-BE49-F238E27FC236}">
                <a16:creationId xmlns:a16="http://schemas.microsoft.com/office/drawing/2014/main" id="{60144AEC-46E6-5ECD-BAAC-605284D8630B}"/>
              </a:ext>
            </a:extLst>
          </p:cNvPr>
          <p:cNvPicPr>
            <a:picLocks noChangeAspect="1"/>
          </p:cNvPicPr>
          <p:nvPr/>
        </p:nvPicPr>
        <p:blipFill>
          <a:blip r:embed="rId5"/>
          <a:stretch>
            <a:fillRect/>
          </a:stretch>
        </p:blipFill>
        <p:spPr>
          <a:xfrm>
            <a:off x="5608637" y="3351212"/>
            <a:ext cx="3456498" cy="1596906"/>
          </a:xfrm>
          <a:prstGeom prst="rect">
            <a:avLst/>
          </a:prstGeom>
        </p:spPr>
      </p:pic>
      <p:sp>
        <p:nvSpPr>
          <p:cNvPr id="2" name="Title 1">
            <a:extLst>
              <a:ext uri="{FF2B5EF4-FFF2-40B4-BE49-F238E27FC236}">
                <a16:creationId xmlns:a16="http://schemas.microsoft.com/office/drawing/2014/main" id="{7F17D1D8-DB82-E5E4-E1AE-D688AD0976EB}"/>
              </a:ext>
            </a:extLst>
          </p:cNvPr>
          <p:cNvSpPr>
            <a:spLocks noGrp="1"/>
          </p:cNvSpPr>
          <p:nvPr>
            <p:ph type="title"/>
          </p:nvPr>
        </p:nvSpPr>
        <p:spPr>
          <a:xfrm>
            <a:off x="628650" y="138603"/>
            <a:ext cx="7886700" cy="1129413"/>
          </a:xfrm>
        </p:spPr>
        <p:txBody>
          <a:bodyPr vert="horz" lIns="91440" tIns="45720" rIns="91440" bIns="45720" rtlCol="0" anchor="ctr">
            <a:normAutofit/>
          </a:bodyPr>
          <a:lstStyle/>
          <a:p>
            <a:pPr defTabSz="914400">
              <a:spcBef>
                <a:spcPct val="0"/>
              </a:spcBef>
            </a:pPr>
            <a:r>
              <a:rPr lang="en-US" sz="3900" kern="1200" dirty="0">
                <a:solidFill>
                  <a:schemeClr val="tx1"/>
                </a:solidFill>
                <a:latin typeface="+mj-lt"/>
                <a:ea typeface="+mj-ea"/>
                <a:cs typeface="+mj-cs"/>
              </a:rPr>
              <a:t>Results</a:t>
            </a:r>
          </a:p>
        </p:txBody>
      </p:sp>
    </p:spTree>
    <p:extLst>
      <p:ext uri="{BB962C8B-B14F-4D97-AF65-F5344CB8AC3E}">
        <p14:creationId xmlns:p14="http://schemas.microsoft.com/office/powerpoint/2010/main" val="1713294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8"/>
        <p:cNvGrpSpPr/>
        <p:nvPr/>
      </p:nvGrpSpPr>
      <p:grpSpPr>
        <a:xfrm>
          <a:off x="0" y="0"/>
          <a:ext cx="0" cy="0"/>
          <a:chOff x="0" y="0"/>
          <a:chExt cx="0" cy="0"/>
        </a:xfrm>
      </p:grpSpPr>
      <p:sp useBgFill="1">
        <p:nvSpPr>
          <p:cNvPr id="194" name="Rectangle 19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2" name="Picture 137" descr="Sphere of mesh and nodes">
            <a:extLst>
              <a:ext uri="{FF2B5EF4-FFF2-40B4-BE49-F238E27FC236}">
                <a16:creationId xmlns:a16="http://schemas.microsoft.com/office/drawing/2014/main" id="{50ADBE4A-ACD9-785A-39FC-C4F5EB9F6990}"/>
              </a:ext>
            </a:extLst>
          </p:cNvPr>
          <p:cNvPicPr>
            <a:picLocks noChangeAspect="1"/>
          </p:cNvPicPr>
          <p:nvPr/>
        </p:nvPicPr>
        <p:blipFill rotWithShape="1">
          <a:blip r:embed="rId3"/>
          <a:srcRect r="2" b="5438"/>
          <a:stretch/>
        </p:blipFill>
        <p:spPr>
          <a:xfrm>
            <a:off x="1891767" y="10"/>
            <a:ext cx="7252231" cy="5143490"/>
          </a:xfrm>
          <a:prstGeom prst="rect">
            <a:avLst/>
          </a:prstGeom>
        </p:spPr>
      </p:pic>
      <p:sp>
        <p:nvSpPr>
          <p:cNvPr id="196" name="Rectangle 19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Google Shape;109;p19"/>
          <p:cNvSpPr txBox="1">
            <a:spLocks noGrp="1"/>
          </p:cNvSpPr>
          <p:nvPr>
            <p:ph type="title"/>
          </p:nvPr>
        </p:nvSpPr>
        <p:spPr>
          <a:xfrm>
            <a:off x="628650" y="273843"/>
            <a:ext cx="2866641" cy="1424934"/>
          </a:xfrm>
          <a:prstGeom prst="rect">
            <a:avLst/>
          </a:prstGeom>
        </p:spPr>
        <p:txBody>
          <a:bodyPr spcFirstLastPara="1" vert="horz" lIns="91440" tIns="45720" rIns="91440" bIns="45720" rtlCol="0" anchor="ctr" anchorCtr="0">
            <a:normAutofit/>
          </a:bodyPr>
          <a:lstStyle/>
          <a:p>
            <a:pPr marL="0" lvl="0" indent="0" defTabSz="914400">
              <a:spcBef>
                <a:spcPct val="0"/>
              </a:spcBef>
              <a:spcAft>
                <a:spcPts val="0"/>
              </a:spcAft>
            </a:pPr>
            <a:r>
              <a:rPr lang="en-US" sz="3000" b="1" dirty="0"/>
              <a:t>Roles</a:t>
            </a:r>
          </a:p>
        </p:txBody>
      </p:sp>
      <p:sp>
        <p:nvSpPr>
          <p:cNvPr id="136" name="Google Shape;110;p19"/>
          <p:cNvSpPr txBox="1">
            <a:spLocks noGrp="1"/>
          </p:cNvSpPr>
          <p:nvPr>
            <p:ph type="body" idx="1"/>
          </p:nvPr>
        </p:nvSpPr>
        <p:spPr>
          <a:xfrm>
            <a:off x="116958" y="1265274"/>
            <a:ext cx="3378333" cy="3367448"/>
          </a:xfrm>
          <a:prstGeom prst="rect">
            <a:avLst/>
          </a:prstGeom>
        </p:spPr>
        <p:txBody>
          <a:bodyPr spcFirstLastPara="1" vert="horz" lIns="91440" tIns="45720" rIns="91440" bIns="45720" rtlCol="0" anchorCtr="0">
            <a:normAutofit lnSpcReduction="10000"/>
          </a:bodyPr>
          <a:lstStyle/>
          <a:p>
            <a:pPr marL="342900" indent="-228600" defTabSz="914400">
              <a:spcAft>
                <a:spcPts val="1200"/>
              </a:spcAft>
              <a:buFont typeface="Arial" panose="020B0604020202020204" pitchFamily="34" charset="0"/>
              <a:buChar char="•"/>
            </a:pPr>
            <a:r>
              <a:rPr lang="en-US" sz="1100" b="1" u="sng" dirty="0"/>
              <a:t>Vinay </a:t>
            </a:r>
            <a:r>
              <a:rPr lang="en-US" sz="1100" b="1" u="sng" dirty="0" err="1"/>
              <a:t>Tahiliani</a:t>
            </a:r>
            <a:r>
              <a:rPr lang="en-US" sz="1100" dirty="0"/>
              <a:t>: Responsible for feature engineering, which involves implementing various techniques to extract relevant features from the speech signals that could be used to classify different emotions.</a:t>
            </a:r>
          </a:p>
          <a:p>
            <a:pPr marL="342900" indent="-228600" defTabSz="914400">
              <a:spcAft>
                <a:spcPts val="1200"/>
              </a:spcAft>
              <a:buFont typeface="Arial" panose="020B0604020202020204" pitchFamily="34" charset="0"/>
              <a:buChar char="•"/>
            </a:pPr>
            <a:r>
              <a:rPr lang="en-US" sz="1100" b="1" u="sng" dirty="0"/>
              <a:t>Neil Navneet Patel</a:t>
            </a:r>
            <a:r>
              <a:rPr lang="en-US" sz="1100" dirty="0"/>
              <a:t>: Responsible for data preparation, which involves collecting and curating a large dataset of speech signals that are labelled with different emotions. This is done as the dataset needs to be diverse and well-balanced to ensure the model’s generalization ability.</a:t>
            </a:r>
          </a:p>
          <a:p>
            <a:pPr marL="342900" indent="-228600" defTabSz="914400">
              <a:spcAft>
                <a:spcPts val="1200"/>
              </a:spcAft>
              <a:buFont typeface="Arial" panose="020B0604020202020204" pitchFamily="34" charset="0"/>
              <a:buChar char="•"/>
            </a:pPr>
            <a:r>
              <a:rPr lang="en-US" sz="1100" b="1" u="sng" dirty="0"/>
              <a:t>Dheeraj Kumar Sundar</a:t>
            </a:r>
            <a:r>
              <a:rPr lang="en-US" sz="1100" dirty="0"/>
              <a:t>: Responsible for model creation, which involves designing and training a CNN model that will take the extracted features and maps them to the corresponding emotions. hyperparameter tuning is used to get the best results.</a:t>
            </a:r>
            <a:br>
              <a:rPr lang="en-US" sz="1100" dirty="0"/>
            </a:br>
            <a:r>
              <a:rPr lang="en-US" sz="1100" dirty="0"/>
              <a:t>Also responsible for the Python script which will use the trained model and classify live recordings(Used in demonstration).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276</TotalTime>
  <Words>779</Words>
  <Application>Microsoft Macintosh PowerPoint</Application>
  <PresentationFormat>On-screen Show (16:9)</PresentationFormat>
  <Paragraphs>55</Paragraphs>
  <Slides>14</Slides>
  <Notes>7</Notes>
  <HiddenSlides>0</HiddenSlides>
  <MMClips>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Calibri</vt:lpstr>
      <vt:lpstr>Calibri Light</vt:lpstr>
      <vt:lpstr>Arial</vt:lpstr>
      <vt:lpstr>Office Theme</vt:lpstr>
      <vt:lpstr>Speech Emotion Recognition</vt:lpstr>
      <vt:lpstr>Introduction</vt:lpstr>
      <vt:lpstr>Dataset </vt:lpstr>
      <vt:lpstr>Glimpse of the data</vt:lpstr>
      <vt:lpstr>EDA of Audio</vt:lpstr>
      <vt:lpstr>Data Augmentation</vt:lpstr>
      <vt:lpstr>Model Architecture</vt:lpstr>
      <vt:lpstr>Results</vt:lpstr>
      <vt:lpstr>Roles</vt:lpstr>
      <vt:lpstr>Implementation Difficulties</vt:lpstr>
      <vt:lpstr>Methods For Improvement</vt:lpstr>
      <vt:lpstr>Discussion and conclusion</vt:lpstr>
      <vt:lpstr>Citations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Speech Emotion Recognition</dc:title>
  <cp:lastModifiedBy>Patel, Ria Navneet</cp:lastModifiedBy>
  <cp:revision>16</cp:revision>
  <dcterms:modified xsi:type="dcterms:W3CDTF">2023-05-01T02:44:19Z</dcterms:modified>
</cp:coreProperties>
</file>